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2" r:id="rId2"/>
    <p:sldId id="259" r:id="rId3"/>
    <p:sldId id="273" r:id="rId4"/>
    <p:sldId id="270" r:id="rId5"/>
    <p:sldId id="272" r:id="rId6"/>
    <p:sldId id="288" r:id="rId7"/>
    <p:sldId id="271" r:id="rId8"/>
    <p:sldId id="284" r:id="rId9"/>
    <p:sldId id="275" r:id="rId10"/>
    <p:sldId id="285" r:id="rId11"/>
    <p:sldId id="289" r:id="rId12"/>
    <p:sldId id="277" r:id="rId13"/>
    <p:sldId id="256" r:id="rId14"/>
    <p:sldId id="257" r:id="rId15"/>
    <p:sldId id="263" r:id="rId16"/>
    <p:sldId id="269" r:id="rId17"/>
    <p:sldId id="262" r:id="rId18"/>
    <p:sldId id="286" r:id="rId19"/>
    <p:sldId id="264" r:id="rId20"/>
    <p:sldId id="266" r:id="rId21"/>
    <p:sldId id="267" r:id="rId22"/>
    <p:sldId id="278" r:id="rId23"/>
    <p:sldId id="279" r:id="rId24"/>
    <p:sldId id="283" r:id="rId25"/>
    <p:sldId id="287" r:id="rId26"/>
    <p:sldId id="280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81BD"/>
    <a:srgbClr val="D5E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80482" autoAdjust="0"/>
  </p:normalViewPr>
  <p:slideViewPr>
    <p:cSldViewPr snapToGrid="0">
      <p:cViewPr varScale="1">
        <p:scale>
          <a:sx n="76" d="100"/>
          <a:sy n="76" d="100"/>
        </p:scale>
        <p:origin x="69" y="8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AD519-195B-497D-930F-7E9E91AB1D3C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5DF03D8-825B-4BB8-81E7-02539432E6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16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6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The accusation here is that The IPCC also made false predictions on the Amazon rainforests by referencing to a non-peer reviewed paper produced by an advocacy group working with the WWF. A blunder perhaps, but maybe of a different kind, because there is indeed plenty of published science warning about drought in the Amazon.</a:t>
            </a:r>
          </a:p>
          <a:p>
            <a:r>
              <a:rPr lang="en-CA"/>
              <a:t>Authors of some of that research are not happy that the IPCC chose to reference WWF rather than the basic science itself.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Lets </a:t>
            </a:r>
            <a:r>
              <a:rPr lang="en-US" dirty="0" err="1"/>
              <a:t>imagane</a:t>
            </a:r>
            <a:r>
              <a:rPr lang="en-US" dirty="0"/>
              <a:t> for a second that I am friend with </a:t>
            </a:r>
            <a:r>
              <a:rPr lang="en-US" dirty="0" err="1"/>
              <a:t>Myke</a:t>
            </a:r>
            <a:r>
              <a:rPr lang="en-US" dirty="0"/>
              <a:t> Tyson, and he keeps bulling me punching me in the face all the time. That</a:t>
            </a:r>
            <a:r>
              <a:rPr lang="en-US" baseline="0" dirty="0"/>
              <a:t> is </a:t>
            </a:r>
            <a:r>
              <a:rPr lang="en-US" baseline="0" dirty="0" err="1"/>
              <a:t>obviolsy</a:t>
            </a:r>
            <a:r>
              <a:rPr lang="en-US" baseline="0" dirty="0"/>
              <a:t> a problem that I can adapt to by buy face protection gear, so that </a:t>
            </a:r>
            <a:r>
              <a:rPr lang="en-US" baseline="0" dirty="0" err="1"/>
              <a:t>evrythime</a:t>
            </a:r>
            <a:r>
              <a:rPr lang="en-US" baseline="0" dirty="0"/>
              <a:t> he </a:t>
            </a:r>
            <a:r>
              <a:rPr lang="en-US" baseline="0" dirty="0" err="1"/>
              <a:t>ponches</a:t>
            </a:r>
            <a:r>
              <a:rPr lang="en-US" baseline="0" dirty="0"/>
              <a:t>, I do not feel the pain. A mitigation solution will be for him to stop </a:t>
            </a:r>
            <a:r>
              <a:rPr lang="en-US" baseline="0" dirty="0" err="1"/>
              <a:t>ponching</a:t>
            </a:r>
            <a:r>
              <a:rPr lang="en-US" baseline="0" dirty="0"/>
              <a:t> me.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6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2924C-BDD9-426C-9250-99139034351A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89166-7EB1-41AB-99C8-1A54EA9A39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9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2FD4F-AE97-4412-929A-BFFAC35B07CF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B50C9-9042-415C-B11B-DA68B5A08B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36CDE-3CCB-4702-895E-15DA6DB6EF5A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93406-AE39-48C3-B53C-322AD3792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7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EF49C-4054-4567-9C5A-D3876B5B6BFD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D440E-2F4B-48B9-9848-511193347D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2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4D5AE-E954-4A93-A88D-55139381AC0A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42D0D-634C-436D-BF34-12A83D2738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4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563D3-ED1D-4D5B-8100-06524DA7B3C0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5BF7A-049A-41F5-94FB-1409D205D8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EA726-99C3-436B-A4AB-1E093B9EA9D6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35901-E289-4D6E-A67B-649ADC8CB6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9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90A14-5A74-4C36-90E4-4379AD0DE0DC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F6309-4332-4F8B-91B6-05B2C199A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3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15CBE6-993F-4BEF-A7D5-1BC014D9A383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FB268-2EFC-40F2-9E5F-878719DC29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9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2405C-0B90-4CA7-8C6A-6478D156A70D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AF73D-0F36-489C-9BE7-E87FB79751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B7C7E-81B2-46D5-A497-B17EBCAAEB5C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D9194-2FF1-496C-933D-8A13A08E95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0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63267EC-0830-49DE-A14A-F1292E36EEC7}" type="datetimeFigureOut">
              <a:rPr lang="en-US"/>
              <a:pPr>
                <a:defRPr/>
              </a:pPr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08C8770-F43D-48B3-8A7A-6500979B7C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Chicago_Climate_Exchange" TargetMode="External"/><Relationship Id="rId4" Type="http://schemas.openxmlformats.org/officeDocument/2006/relationships/hyperlink" Target="http://en.wikipedia.org/wiki/European_Union_Emission_Trading_Sche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1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-12700" y="541338"/>
            <a:ext cx="9144000" cy="523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alibri" pitchFamily="34" charset="0"/>
              </a:rPr>
              <a:t>Targeting the causes of biodiversity loss: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n-lt"/>
                <a:cs typeface="+mn-cs"/>
              </a:rPr>
              <a:t>Greenhouse gas regulations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4D081-FB74-44F9-BC8A-1C6652E0033B}"/>
              </a:ext>
            </a:extLst>
          </p:cNvPr>
          <p:cNvSpPr txBox="1"/>
          <p:nvPr/>
        </p:nvSpPr>
        <p:spPr>
          <a:xfrm>
            <a:off x="-603575" y="2888940"/>
            <a:ext cx="3240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Tradeable carbon credits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844667-5C0F-4EE6-98F8-3F1D088CE634}"/>
              </a:ext>
            </a:extLst>
          </p:cNvPr>
          <p:cNvGrpSpPr/>
          <p:nvPr/>
        </p:nvGrpSpPr>
        <p:grpSpPr>
          <a:xfrm>
            <a:off x="2591780" y="1988840"/>
            <a:ext cx="3915435" cy="1710191"/>
            <a:chOff x="2591780" y="1988840"/>
            <a:chExt cx="3915435" cy="17101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F0A3A8-04CF-4FFE-BBF1-7B2F13AF1111}"/>
                </a:ext>
              </a:extLst>
            </p:cNvPr>
            <p:cNvSpPr txBox="1"/>
            <p:nvPr/>
          </p:nvSpPr>
          <p:spPr>
            <a:xfrm>
              <a:off x="3266855" y="1988840"/>
              <a:ext cx="3240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Voluntary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04DBC24-8596-4528-9F0C-C90713F3C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1780" y="2303875"/>
              <a:ext cx="1620180" cy="13951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BBBE14-6A46-4F4A-B5F5-F7B192AD00EF}"/>
              </a:ext>
            </a:extLst>
          </p:cNvPr>
          <p:cNvSpPr/>
          <p:nvPr/>
        </p:nvSpPr>
        <p:spPr>
          <a:xfrm>
            <a:off x="-648580" y="188640"/>
            <a:ext cx="3465385" cy="63007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Problems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159D38-5AF6-428B-AA38-2DF16B8AC9BE}"/>
              </a:ext>
            </a:extLst>
          </p:cNvPr>
          <p:cNvGrpSpPr/>
          <p:nvPr/>
        </p:nvGrpSpPr>
        <p:grpSpPr>
          <a:xfrm>
            <a:off x="6417205" y="1988840"/>
            <a:ext cx="2736447" cy="646331"/>
            <a:chOff x="6417205" y="1988840"/>
            <a:chExt cx="2736447" cy="64633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9272496-F588-4EA0-BC04-52F271E654D4}"/>
                </a:ext>
              </a:extLst>
            </p:cNvPr>
            <p:cNvCxnSpPr>
              <a:cxnSpLocks/>
            </p:cNvCxnSpPr>
            <p:nvPr/>
          </p:nvCxnSpPr>
          <p:spPr>
            <a:xfrm>
              <a:off x="6417205" y="2303875"/>
              <a:ext cx="94510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36CC6-1B42-4196-8731-F50F22784345}"/>
                </a:ext>
              </a:extLst>
            </p:cNvPr>
            <p:cNvSpPr txBox="1"/>
            <p:nvPr/>
          </p:nvSpPr>
          <p:spPr>
            <a:xfrm>
              <a:off x="7263442" y="1988840"/>
              <a:ext cx="1890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Unfair</a:t>
              </a:r>
            </a:p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competition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BDA3EC-CE39-42EC-AEB5-64349A0B67AB}"/>
              </a:ext>
            </a:extLst>
          </p:cNvPr>
          <p:cNvGrpSpPr/>
          <p:nvPr/>
        </p:nvGrpSpPr>
        <p:grpSpPr>
          <a:xfrm>
            <a:off x="2591780" y="3654025"/>
            <a:ext cx="4860540" cy="2064715"/>
            <a:chOff x="2591780" y="3654025"/>
            <a:chExt cx="4860540" cy="20647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BF9900-32C4-424D-A448-E8FEDB23EFA3}"/>
                </a:ext>
              </a:extLst>
            </p:cNvPr>
            <p:cNvSpPr txBox="1"/>
            <p:nvPr/>
          </p:nvSpPr>
          <p:spPr>
            <a:xfrm>
              <a:off x="4211960" y="4149080"/>
              <a:ext cx="32403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Develop countries mainly (only)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32AF57-B985-48A8-93C6-D865E713DF1C}"/>
                </a:ext>
              </a:extLst>
            </p:cNvPr>
            <p:cNvCxnSpPr>
              <a:cxnSpLocks/>
            </p:cNvCxnSpPr>
            <p:nvPr/>
          </p:nvCxnSpPr>
          <p:spPr>
            <a:xfrm>
              <a:off x="2591780" y="3654025"/>
              <a:ext cx="1665185" cy="126013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007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6F392F-37CA-4EAC-B391-C07571211193}"/>
              </a:ext>
            </a:extLst>
          </p:cNvPr>
          <p:cNvSpPr/>
          <p:nvPr/>
        </p:nvSpPr>
        <p:spPr>
          <a:xfrm>
            <a:off x="1016605" y="143635"/>
            <a:ext cx="6975775" cy="63007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2400" b="1" dirty="0">
                <a:solidFill>
                  <a:schemeClr val="tx1"/>
                </a:solidFill>
              </a:rPr>
              <a:t>Green climate fund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A409C-86AA-466A-ADEC-4FAC166C0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" y="1309688"/>
            <a:ext cx="6343915" cy="444817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917A1F4-5BF8-426A-8479-090FE304C29F}"/>
              </a:ext>
            </a:extLst>
          </p:cNvPr>
          <p:cNvGrpSpPr/>
          <p:nvPr/>
        </p:nvGrpSpPr>
        <p:grpSpPr>
          <a:xfrm>
            <a:off x="5443752" y="1890793"/>
            <a:ext cx="3053186" cy="3667589"/>
            <a:chOff x="5443752" y="1890793"/>
            <a:chExt cx="3053186" cy="36675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FB53F2-ED38-4A48-A964-5B3882140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097" y="3280091"/>
              <a:ext cx="2520000" cy="22782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B85289-C59C-4AB5-8A77-4F601DF25538}"/>
                </a:ext>
              </a:extLst>
            </p:cNvPr>
            <p:cNvSpPr txBox="1"/>
            <p:nvPr/>
          </p:nvSpPr>
          <p:spPr>
            <a:xfrm>
              <a:off x="5976938" y="2919413"/>
              <a:ext cx="25200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Burden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1253F9-A533-45A2-82C7-DE2CB1E7A3AD}"/>
                </a:ext>
              </a:extLst>
            </p:cNvPr>
            <p:cNvSpPr/>
            <p:nvPr/>
          </p:nvSpPr>
          <p:spPr>
            <a:xfrm rot="3292756">
              <a:off x="4966839" y="2367706"/>
              <a:ext cx="1338034" cy="384208"/>
            </a:xfrm>
            <a:custGeom>
              <a:avLst/>
              <a:gdLst>
                <a:gd name="connsiteX0" fmla="*/ 0 w 638175"/>
                <a:gd name="connsiteY0" fmla="*/ 0 h 614362"/>
                <a:gd name="connsiteX1" fmla="*/ 638175 w 638175"/>
                <a:gd name="connsiteY1" fmla="*/ 614362 h 614362"/>
                <a:gd name="connsiteX0" fmla="*/ 0 w 766763"/>
                <a:gd name="connsiteY0" fmla="*/ 294845 h 348382"/>
                <a:gd name="connsiteX1" fmla="*/ 766763 w 766763"/>
                <a:gd name="connsiteY1" fmla="*/ 18619 h 348382"/>
                <a:gd name="connsiteX0" fmla="*/ 0 w 1271588"/>
                <a:gd name="connsiteY0" fmla="*/ 147421 h 213639"/>
                <a:gd name="connsiteX1" fmla="*/ 1271588 w 1271588"/>
                <a:gd name="connsiteY1" fmla="*/ 23595 h 213639"/>
                <a:gd name="connsiteX0" fmla="*/ 0 w 1271588"/>
                <a:gd name="connsiteY0" fmla="*/ 269286 h 269286"/>
                <a:gd name="connsiteX1" fmla="*/ 1271588 w 1271588"/>
                <a:gd name="connsiteY1" fmla="*/ 145460 h 269286"/>
                <a:gd name="connsiteX0" fmla="*/ 0 w 1338034"/>
                <a:gd name="connsiteY0" fmla="*/ 413404 h 413404"/>
                <a:gd name="connsiteX1" fmla="*/ 1338034 w 1338034"/>
                <a:gd name="connsiteY1" fmla="*/ 62655 h 413404"/>
                <a:gd name="connsiteX0" fmla="*/ 0 w 1338034"/>
                <a:gd name="connsiteY0" fmla="*/ 384208 h 384208"/>
                <a:gd name="connsiteX1" fmla="*/ 1338034 w 1338034"/>
                <a:gd name="connsiteY1" fmla="*/ 33459 h 38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8034" h="384208">
                  <a:moveTo>
                    <a:pt x="0" y="384208"/>
                  </a:moveTo>
                  <a:cubicBezTo>
                    <a:pt x="479028" y="-33305"/>
                    <a:pt x="935901" y="-35051"/>
                    <a:pt x="1338034" y="3345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68A375-6DA6-40EB-B1F7-EF5CC26D6795}"/>
              </a:ext>
            </a:extLst>
          </p:cNvPr>
          <p:cNvSpPr/>
          <p:nvPr/>
        </p:nvSpPr>
        <p:spPr>
          <a:xfrm rot="7932615">
            <a:off x="2335123" y="2941316"/>
            <a:ext cx="2892605" cy="3751907"/>
          </a:xfrm>
          <a:custGeom>
            <a:avLst/>
            <a:gdLst>
              <a:gd name="connsiteX0" fmla="*/ 0 w 638175"/>
              <a:gd name="connsiteY0" fmla="*/ 0 h 614362"/>
              <a:gd name="connsiteX1" fmla="*/ 638175 w 638175"/>
              <a:gd name="connsiteY1" fmla="*/ 614362 h 614362"/>
              <a:gd name="connsiteX0" fmla="*/ 0 w 1457499"/>
              <a:gd name="connsiteY0" fmla="*/ 0 h 2205219"/>
              <a:gd name="connsiteX1" fmla="*/ 1457499 w 1457499"/>
              <a:gd name="connsiteY1" fmla="*/ 2205219 h 2205219"/>
              <a:gd name="connsiteX0" fmla="*/ 0 w 1457499"/>
              <a:gd name="connsiteY0" fmla="*/ 0 h 2205219"/>
              <a:gd name="connsiteX1" fmla="*/ 1457499 w 1457499"/>
              <a:gd name="connsiteY1" fmla="*/ 2205219 h 2205219"/>
              <a:gd name="connsiteX0" fmla="*/ 0 w 1457499"/>
              <a:gd name="connsiteY0" fmla="*/ 0 h 2205219"/>
              <a:gd name="connsiteX1" fmla="*/ 1457499 w 1457499"/>
              <a:gd name="connsiteY1" fmla="*/ 2205219 h 2205219"/>
              <a:gd name="connsiteX0" fmla="*/ 0 w 1484170"/>
              <a:gd name="connsiteY0" fmla="*/ 0 h 2205219"/>
              <a:gd name="connsiteX1" fmla="*/ 1457499 w 1484170"/>
              <a:gd name="connsiteY1" fmla="*/ 2205219 h 2205219"/>
              <a:gd name="connsiteX0" fmla="*/ 0 w 2901563"/>
              <a:gd name="connsiteY0" fmla="*/ 0 h 3751907"/>
              <a:gd name="connsiteX1" fmla="*/ 2892605 w 2901563"/>
              <a:gd name="connsiteY1" fmla="*/ 3751907 h 3751907"/>
              <a:gd name="connsiteX0" fmla="*/ 0 w 2892605"/>
              <a:gd name="connsiteY0" fmla="*/ 0 h 3751907"/>
              <a:gd name="connsiteX1" fmla="*/ 2892605 w 2892605"/>
              <a:gd name="connsiteY1" fmla="*/ 3751907 h 375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92605" h="3751907">
                <a:moveTo>
                  <a:pt x="0" y="0"/>
                </a:moveTo>
                <a:cubicBezTo>
                  <a:pt x="1056811" y="342139"/>
                  <a:pt x="2605422" y="1800638"/>
                  <a:pt x="2892605" y="3751907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9EE8BC-FAFE-488C-B509-4850FD9A84EF}"/>
              </a:ext>
            </a:extLst>
          </p:cNvPr>
          <p:cNvSpPr/>
          <p:nvPr/>
        </p:nvSpPr>
        <p:spPr>
          <a:xfrm rot="18809586">
            <a:off x="449709" y="3096610"/>
            <a:ext cx="3153461" cy="516877"/>
          </a:xfrm>
          <a:custGeom>
            <a:avLst/>
            <a:gdLst>
              <a:gd name="connsiteX0" fmla="*/ 0 w 638175"/>
              <a:gd name="connsiteY0" fmla="*/ 0 h 614362"/>
              <a:gd name="connsiteX1" fmla="*/ 638175 w 638175"/>
              <a:gd name="connsiteY1" fmla="*/ 614362 h 614362"/>
              <a:gd name="connsiteX0" fmla="*/ 0 w 766763"/>
              <a:gd name="connsiteY0" fmla="*/ 294845 h 348382"/>
              <a:gd name="connsiteX1" fmla="*/ 766763 w 766763"/>
              <a:gd name="connsiteY1" fmla="*/ 18619 h 348382"/>
              <a:gd name="connsiteX0" fmla="*/ 0 w 1271588"/>
              <a:gd name="connsiteY0" fmla="*/ 147421 h 213639"/>
              <a:gd name="connsiteX1" fmla="*/ 1271588 w 1271588"/>
              <a:gd name="connsiteY1" fmla="*/ 23595 h 213639"/>
              <a:gd name="connsiteX0" fmla="*/ 0 w 1271588"/>
              <a:gd name="connsiteY0" fmla="*/ 269286 h 269286"/>
              <a:gd name="connsiteX1" fmla="*/ 1271588 w 1271588"/>
              <a:gd name="connsiteY1" fmla="*/ 145460 h 26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588" h="269286">
                <a:moveTo>
                  <a:pt x="0" y="269286"/>
                </a:moveTo>
                <a:cubicBezTo>
                  <a:pt x="479028" y="-148227"/>
                  <a:pt x="1172369" y="10523"/>
                  <a:pt x="1271588" y="14546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BF45B9-6AC4-45B1-9075-F778E276CEF0}"/>
              </a:ext>
            </a:extLst>
          </p:cNvPr>
          <p:cNvGrpSpPr/>
          <p:nvPr/>
        </p:nvGrpSpPr>
        <p:grpSpPr>
          <a:xfrm>
            <a:off x="1716909" y="3237213"/>
            <a:ext cx="3590381" cy="1312259"/>
            <a:chOff x="411984" y="3227688"/>
            <a:chExt cx="3590381" cy="131225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A85F1-C2FB-4881-A589-CC6045C72ABA}"/>
                </a:ext>
              </a:extLst>
            </p:cNvPr>
            <p:cNvSpPr/>
            <p:nvPr/>
          </p:nvSpPr>
          <p:spPr>
            <a:xfrm rot="9109203">
              <a:off x="411984" y="3227688"/>
              <a:ext cx="3409895" cy="1312259"/>
            </a:xfrm>
            <a:custGeom>
              <a:avLst/>
              <a:gdLst>
                <a:gd name="connsiteX0" fmla="*/ 0 w 638175"/>
                <a:gd name="connsiteY0" fmla="*/ 0 h 614362"/>
                <a:gd name="connsiteX1" fmla="*/ 638175 w 638175"/>
                <a:gd name="connsiteY1" fmla="*/ 614362 h 614362"/>
                <a:gd name="connsiteX0" fmla="*/ 0 w 766763"/>
                <a:gd name="connsiteY0" fmla="*/ 294845 h 348382"/>
                <a:gd name="connsiteX1" fmla="*/ 766763 w 766763"/>
                <a:gd name="connsiteY1" fmla="*/ 18619 h 348382"/>
                <a:gd name="connsiteX0" fmla="*/ 0 w 1271588"/>
                <a:gd name="connsiteY0" fmla="*/ 147421 h 213639"/>
                <a:gd name="connsiteX1" fmla="*/ 1271588 w 1271588"/>
                <a:gd name="connsiteY1" fmla="*/ 23595 h 213639"/>
                <a:gd name="connsiteX0" fmla="*/ 0 w 1271588"/>
                <a:gd name="connsiteY0" fmla="*/ 269286 h 269286"/>
                <a:gd name="connsiteX1" fmla="*/ 1271588 w 1271588"/>
                <a:gd name="connsiteY1" fmla="*/ 145460 h 2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588" h="269286">
                  <a:moveTo>
                    <a:pt x="0" y="269286"/>
                  </a:moveTo>
                  <a:cubicBezTo>
                    <a:pt x="479028" y="-148227"/>
                    <a:pt x="1172369" y="10523"/>
                    <a:pt x="1271588" y="14546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DEB62D-081F-49AB-8D83-B379739F67DF}"/>
                </a:ext>
              </a:extLst>
            </p:cNvPr>
            <p:cNvSpPr txBox="1"/>
            <p:nvPr/>
          </p:nvSpPr>
          <p:spPr>
            <a:xfrm>
              <a:off x="2857500" y="3748089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$US</a:t>
              </a:r>
              <a:r>
                <a:rPr lang="en-US" b="1" dirty="0">
                  <a:solidFill>
                    <a:srgbClr val="00B050"/>
                  </a:solidFill>
                </a:rPr>
                <a:t>100</a:t>
              </a:r>
              <a:r>
                <a:rPr lang="en-US" sz="1000" dirty="0"/>
                <a:t>billion</a:t>
              </a:r>
            </a:p>
          </p:txBody>
        </p:sp>
      </p:grpSp>
      <p:sp>
        <p:nvSpPr>
          <p:cNvPr id="20" name="Explosion: 14 Points 19">
            <a:extLst>
              <a:ext uri="{FF2B5EF4-FFF2-40B4-BE49-F238E27FC236}">
                <a16:creationId xmlns:a16="http://schemas.microsoft.com/office/drawing/2014/main" id="{2EC372A0-8DB3-446A-AFD4-86D4D9C85EF9}"/>
              </a:ext>
            </a:extLst>
          </p:cNvPr>
          <p:cNvSpPr/>
          <p:nvPr/>
        </p:nvSpPr>
        <p:spPr>
          <a:xfrm>
            <a:off x="71438" y="404813"/>
            <a:ext cx="9186862" cy="5829300"/>
          </a:xfrm>
          <a:prstGeom prst="irregularSeal2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 than $10 billion given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2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3"/>
          <p:cNvSpPr txBox="1">
            <a:spLocks noChangeArrowheads="1"/>
          </p:cNvSpPr>
          <p:nvPr/>
        </p:nvSpPr>
        <p:spPr bwMode="auto">
          <a:xfrm>
            <a:off x="926595" y="1088740"/>
            <a:ext cx="7020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600" dirty="0"/>
              <a:t>Can we fix climate change?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DF57FC-01F4-4DD1-A448-223E9B7459C8}"/>
              </a:ext>
            </a:extLst>
          </p:cNvPr>
          <p:cNvGrpSpPr/>
          <p:nvPr/>
        </p:nvGrpSpPr>
        <p:grpSpPr>
          <a:xfrm>
            <a:off x="2591780" y="1735071"/>
            <a:ext cx="3690410" cy="3038564"/>
            <a:chOff x="2591780" y="1735071"/>
            <a:chExt cx="3690410" cy="30385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4C25F-FF8B-4DFC-AAEB-BE7E9B7F18F2}"/>
                </a:ext>
              </a:extLst>
            </p:cNvPr>
            <p:cNvSpPr txBox="1"/>
            <p:nvPr/>
          </p:nvSpPr>
          <p:spPr>
            <a:xfrm>
              <a:off x="2591780" y="3203975"/>
              <a:ext cx="36904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Identifying the bottleneck to success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870D7E3-1950-4DD9-B8A4-D8B35EC712CB}"/>
                </a:ext>
              </a:extLst>
            </p:cNvPr>
            <p:cNvCxnSpPr>
              <a:cxnSpLocks/>
              <a:stCxn id="12290" idx="2"/>
            </p:cNvCxnSpPr>
            <p:nvPr/>
          </p:nvCxnSpPr>
          <p:spPr>
            <a:xfrm>
              <a:off x="4436985" y="1735071"/>
              <a:ext cx="0" cy="15139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09800" y="3008313"/>
            <a:ext cx="1143000" cy="8350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Calibri" pitchFamily="34" charset="0"/>
                <a:cs typeface="+mn-cs"/>
              </a:rPr>
              <a:t>..cause climate change…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2400" y="2736850"/>
            <a:ext cx="1295400" cy="1377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alibri" pitchFamily="34" charset="0"/>
                <a:cs typeface="+mn-cs"/>
              </a:rPr>
              <a:t>Success of individual and governmental solutions to climate change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20E5E5-FE2E-44EC-97A5-15BDF9C0CD29}"/>
              </a:ext>
            </a:extLst>
          </p:cNvPr>
          <p:cNvGrpSpPr/>
          <p:nvPr/>
        </p:nvGrpSpPr>
        <p:grpSpPr>
          <a:xfrm>
            <a:off x="0" y="0"/>
            <a:ext cx="7772400" cy="6858000"/>
            <a:chOff x="0" y="0"/>
            <a:chExt cx="7772400" cy="6858000"/>
          </a:xfrm>
        </p:grpSpPr>
        <p:cxnSp>
          <p:nvCxnSpPr>
            <p:cNvPr id="10" name="Straight Arrow Connector 9"/>
            <p:cNvCxnSpPr>
              <a:stCxn id="7" idx="3"/>
              <a:endCxn id="6" idx="1"/>
            </p:cNvCxnSpPr>
            <p:nvPr/>
          </p:nvCxnSpPr>
          <p:spPr>
            <a:xfrm flipV="1">
              <a:off x="3352800" y="3397250"/>
              <a:ext cx="2362200" cy="28575"/>
            </a:xfrm>
            <a:prstGeom prst="straightConnector1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4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28800" cy="148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5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71600"/>
              <a:ext cx="1828800" cy="148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3" name="Picture 6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67000"/>
              <a:ext cx="1828800" cy="148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Picture 7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38600"/>
              <a:ext cx="1828800" cy="148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5" name="Picture 8"/>
            <p:cNvPicPr preferRelativeResize="0"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376863"/>
              <a:ext cx="1828800" cy="148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419" name="Straight Arrow Connector 22"/>
            <p:cNvCxnSpPr>
              <a:cxnSpLocks noChangeShapeType="1"/>
              <a:stCxn id="6" idx="1"/>
              <a:endCxn id="21" idx="1"/>
            </p:cNvCxnSpPr>
            <p:nvPr/>
          </p:nvCxnSpPr>
          <p:spPr bwMode="auto">
            <a:xfrm>
              <a:off x="5715000" y="3397250"/>
              <a:ext cx="2057400" cy="28575"/>
            </a:xfrm>
            <a:prstGeom prst="straightConnector1">
              <a:avLst/>
            </a:prstGeom>
            <a:noFill/>
            <a:ln w="76200" algn="ctr">
              <a:solidFill>
                <a:srgbClr val="4A7EBB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1828800" y="741363"/>
            <a:ext cx="838200" cy="5375275"/>
            <a:chOff x="1828800" y="741363"/>
            <a:chExt cx="838200" cy="5375275"/>
          </a:xfrm>
        </p:grpSpPr>
        <p:cxnSp>
          <p:nvCxnSpPr>
            <p:cNvPr id="34" name="Curved Connector 33"/>
            <p:cNvCxnSpPr>
              <a:endCxn id="7" idx="0"/>
            </p:cNvCxnSpPr>
            <p:nvPr/>
          </p:nvCxnSpPr>
          <p:spPr>
            <a:xfrm>
              <a:off x="1828800" y="741363"/>
              <a:ext cx="838200" cy="2266950"/>
            </a:xfrm>
            <a:prstGeom prst="curvedConnector2">
              <a:avLst/>
            </a:prstGeom>
            <a:ln w="25400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endCxn id="7" idx="0"/>
            </p:cNvCxnSpPr>
            <p:nvPr/>
          </p:nvCxnSpPr>
          <p:spPr>
            <a:xfrm>
              <a:off x="1828800" y="2112963"/>
              <a:ext cx="838200" cy="895350"/>
            </a:xfrm>
            <a:prstGeom prst="curvedConnector2">
              <a:avLst/>
            </a:prstGeom>
            <a:ln w="25400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endCxn id="7" idx="1"/>
            </p:cNvCxnSpPr>
            <p:nvPr/>
          </p:nvCxnSpPr>
          <p:spPr>
            <a:xfrm>
              <a:off x="1828800" y="3408363"/>
              <a:ext cx="381000" cy="0"/>
            </a:xfrm>
            <a:prstGeom prst="curvedConnector3">
              <a:avLst>
                <a:gd name="adj1" fmla="val 50000"/>
              </a:avLst>
            </a:prstGeom>
            <a:ln w="25400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/>
            <p:nvPr/>
          </p:nvCxnSpPr>
          <p:spPr>
            <a:xfrm flipV="1">
              <a:off x="1828800" y="3810000"/>
              <a:ext cx="838200" cy="2306638"/>
            </a:xfrm>
            <a:prstGeom prst="curvedConnector2">
              <a:avLst/>
            </a:prstGeom>
            <a:ln w="25400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/>
            <p:cNvCxnSpPr>
              <a:endCxn id="7" idx="2"/>
            </p:cNvCxnSpPr>
            <p:nvPr/>
          </p:nvCxnSpPr>
          <p:spPr>
            <a:xfrm flipV="1">
              <a:off x="1828800" y="3838575"/>
              <a:ext cx="838200" cy="941388"/>
            </a:xfrm>
            <a:prstGeom prst="curvedConnector2">
              <a:avLst/>
            </a:prstGeom>
            <a:ln w="25400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5715000" y="3133725"/>
            <a:ext cx="1219200" cy="527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alibri" pitchFamily="34" charset="0"/>
                <a:cs typeface="+mn-cs"/>
              </a:rPr>
              <a:t>Public acceptance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A6E49D-4A20-462E-9448-159CCC05ECA1}"/>
              </a:ext>
            </a:extLst>
          </p:cNvPr>
          <p:cNvSpPr txBox="1"/>
          <p:nvPr/>
        </p:nvSpPr>
        <p:spPr>
          <a:xfrm>
            <a:off x="2906814" y="-8312"/>
            <a:ext cx="5445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How do we succeed?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81400" y="2932113"/>
            <a:ext cx="1524000" cy="952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alibri" pitchFamily="34" charset="0"/>
                <a:cs typeface="+mn-cs"/>
              </a:rPr>
              <a:t>…and affect biodiversity and human wellbeing.</a:t>
            </a:r>
          </a:p>
        </p:txBody>
      </p:sp>
    </p:spTree>
    <p:extLst>
      <p:ext uri="{BB962C8B-B14F-4D97-AF65-F5344CB8AC3E}">
        <p14:creationId xmlns:p14="http://schemas.microsoft.com/office/powerpoint/2010/main" val="352484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76200"/>
            <a:ext cx="9144000" cy="346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Calibri" pitchFamily="34" charset="0"/>
                <a:cs typeface="+mn-cs"/>
              </a:rPr>
              <a:t>Solutions require us to accept that the climate is warming…</a:t>
            </a:r>
          </a:p>
        </p:txBody>
      </p:sp>
      <p:pic>
        <p:nvPicPr>
          <p:cNvPr id="30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821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8"/>
          <p:cNvSpPr txBox="1">
            <a:spLocks noChangeArrowheads="1"/>
          </p:cNvSpPr>
          <p:nvPr/>
        </p:nvSpPr>
        <p:spPr bwMode="auto">
          <a:xfrm>
            <a:off x="7239000" y="6400800"/>
            <a:ext cx="1963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IPCC 2007 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3886200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438943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8"/>
          <p:cNvSpPr txBox="1">
            <a:spLocks noChangeArrowheads="1"/>
          </p:cNvSpPr>
          <p:nvPr/>
        </p:nvSpPr>
        <p:spPr bwMode="auto">
          <a:xfrm>
            <a:off x="228600" y="6400800"/>
            <a:ext cx="1963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IPCC 2007 report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76200"/>
            <a:ext cx="9144000" cy="346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Calibri" pitchFamily="34" charset="0"/>
                <a:cs typeface="+mn-cs"/>
              </a:rPr>
              <a:t>…and that are humans responsible for such a warming…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522788" y="3552825"/>
            <a:ext cx="4254500" cy="3057525"/>
            <a:chOff x="4522788" y="3552825"/>
            <a:chExt cx="4254500" cy="3057525"/>
          </a:xfrm>
        </p:grpSpPr>
        <p:pic>
          <p:nvPicPr>
            <p:cNvPr id="1434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038600"/>
              <a:ext cx="3290888" cy="257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Freeform 12"/>
            <p:cNvSpPr/>
            <p:nvPr/>
          </p:nvSpPr>
          <p:spPr>
            <a:xfrm>
              <a:off x="4522788" y="3552825"/>
              <a:ext cx="2043112" cy="523875"/>
            </a:xfrm>
            <a:custGeom>
              <a:avLst/>
              <a:gdLst>
                <a:gd name="connsiteX0" fmla="*/ 0 w 2043629"/>
                <a:gd name="connsiteY0" fmla="*/ 391100 h 523302"/>
                <a:gd name="connsiteX1" fmla="*/ 1162280 w 2043629"/>
                <a:gd name="connsiteY1" fmla="*/ 22034 h 523302"/>
                <a:gd name="connsiteX2" fmla="*/ 2043629 w 2043629"/>
                <a:gd name="connsiteY2" fmla="*/ 523302 h 52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3629" h="523302">
                  <a:moveTo>
                    <a:pt x="0" y="391100"/>
                  </a:moveTo>
                  <a:cubicBezTo>
                    <a:pt x="410837" y="195550"/>
                    <a:pt x="821675" y="0"/>
                    <a:pt x="1162280" y="22034"/>
                  </a:cubicBezTo>
                  <a:cubicBezTo>
                    <a:pt x="1502885" y="44068"/>
                    <a:pt x="1773257" y="283685"/>
                    <a:pt x="2043629" y="52330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2301" name="Group 13"/>
          <p:cNvGrpSpPr>
            <a:grpSpLocks/>
          </p:cNvGrpSpPr>
          <p:nvPr/>
        </p:nvGrpSpPr>
        <p:grpSpPr bwMode="auto">
          <a:xfrm>
            <a:off x="1524000" y="2667000"/>
            <a:ext cx="2895600" cy="1600200"/>
            <a:chOff x="960" y="1680"/>
            <a:chExt cx="1824" cy="1008"/>
          </a:xfrm>
        </p:grpSpPr>
        <p:sp>
          <p:nvSpPr>
            <p:cNvPr id="14344" name="Line 11"/>
            <p:cNvSpPr>
              <a:spLocks noChangeShapeType="1"/>
            </p:cNvSpPr>
            <p:nvPr/>
          </p:nvSpPr>
          <p:spPr bwMode="auto">
            <a:xfrm flipH="1">
              <a:off x="960" y="1680"/>
              <a:ext cx="1152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4345" name="Line 12"/>
            <p:cNvSpPr>
              <a:spLocks noChangeShapeType="1"/>
            </p:cNvSpPr>
            <p:nvPr/>
          </p:nvSpPr>
          <p:spPr bwMode="auto">
            <a:xfrm flipH="1">
              <a:off x="2640" y="1680"/>
              <a:ext cx="14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57200"/>
            <a:ext cx="9144000" cy="346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Calibri" pitchFamily="34" charset="0"/>
                <a:cs typeface="+mn-cs"/>
              </a:rPr>
              <a:t>…models confirm the role of anthropogenic forces on climate warming…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8400"/>
            <a:ext cx="65532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0"/>
            <a:ext cx="5811837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138" y="-1"/>
            <a:ext cx="3471862" cy="320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51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2950"/>
            <a:ext cx="2911475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200400"/>
            <a:ext cx="9144000" cy="346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Calibri" pitchFamily="34" charset="0"/>
                <a:cs typeface="+mn-cs"/>
              </a:rPr>
              <a:t>…and finally, that biodiversity and human wellbeing will be affected.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>
            <a:stCxn id="7" idx="3"/>
            <a:endCxn id="6" idx="1"/>
          </p:cNvCxnSpPr>
          <p:nvPr/>
        </p:nvCxnSpPr>
        <p:spPr>
          <a:xfrm flipV="1">
            <a:off x="3352800" y="3397250"/>
            <a:ext cx="2362200" cy="28575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82880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182880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7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182880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8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76863"/>
            <a:ext cx="1828800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09800" y="3008313"/>
            <a:ext cx="1143000" cy="8350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Calibri" pitchFamily="34" charset="0"/>
                <a:cs typeface="+mn-cs"/>
              </a:rPr>
              <a:t>..cause climate change…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81400" y="2932113"/>
            <a:ext cx="1524000" cy="952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alibri" pitchFamily="34" charset="0"/>
                <a:cs typeface="+mn-cs"/>
              </a:rPr>
              <a:t>…and affect biodiversity and human wellbeing.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2400" y="2736850"/>
            <a:ext cx="1295400" cy="1377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alibri" pitchFamily="34" charset="0"/>
                <a:cs typeface="+mn-cs"/>
              </a:rPr>
              <a:t>Success of individual and governmental solutions to climate change</a:t>
            </a:r>
          </a:p>
        </p:txBody>
      </p:sp>
      <p:cxnSp>
        <p:nvCxnSpPr>
          <p:cNvPr id="17419" name="Straight Arrow Connector 22"/>
          <p:cNvCxnSpPr>
            <a:cxnSpLocks noChangeShapeType="1"/>
            <a:stCxn id="6" idx="1"/>
            <a:endCxn id="21" idx="1"/>
          </p:cNvCxnSpPr>
          <p:nvPr/>
        </p:nvCxnSpPr>
        <p:spPr bwMode="auto">
          <a:xfrm>
            <a:off x="5715000" y="3397250"/>
            <a:ext cx="2057400" cy="28575"/>
          </a:xfrm>
          <a:prstGeom prst="straightConnector1">
            <a:avLst/>
          </a:prstGeom>
          <a:noFill/>
          <a:ln w="76200" algn="ctr">
            <a:solidFill>
              <a:srgbClr val="4A7EBB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962400" y="3733800"/>
            <a:ext cx="1371600" cy="990600"/>
            <a:chOff x="3962400" y="3733800"/>
            <a:chExt cx="1371600" cy="990600"/>
          </a:xfrm>
        </p:grpSpPr>
        <p:sp>
          <p:nvSpPr>
            <p:cNvPr id="17436" name="TextBox 25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1371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Calibri" pitchFamily="34" charset="0"/>
                </a:rPr>
                <a:t>Scientific knowledge</a:t>
              </a:r>
            </a:p>
          </p:txBody>
        </p:sp>
        <p:sp>
          <p:nvSpPr>
            <p:cNvPr id="29" name="Circular Arrow 28"/>
            <p:cNvSpPr/>
            <p:nvPr/>
          </p:nvSpPr>
          <p:spPr>
            <a:xfrm flipH="1">
              <a:off x="4572000" y="3733800"/>
              <a:ext cx="762000" cy="99060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739859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648200" y="3035300"/>
            <a:ext cx="2209800" cy="2070100"/>
            <a:chOff x="4648200" y="3035300"/>
            <a:chExt cx="2209800" cy="2070100"/>
          </a:xfrm>
        </p:grpSpPr>
        <p:sp>
          <p:nvSpPr>
            <p:cNvPr id="17433" name="TextBox 26"/>
            <p:cNvSpPr txBox="1">
              <a:spLocks noChangeArrowheads="1"/>
            </p:cNvSpPr>
            <p:nvPr/>
          </p:nvSpPr>
          <p:spPr bwMode="auto">
            <a:xfrm>
              <a:off x="5486400" y="4267200"/>
              <a:ext cx="1371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Calibri" pitchFamily="34" charset="0"/>
                </a:rPr>
                <a:t>Public understanding</a:t>
              </a:r>
            </a:p>
          </p:txBody>
        </p:sp>
        <p:sp>
          <p:nvSpPr>
            <p:cNvPr id="30" name="Circular Arrow 29"/>
            <p:cNvSpPr/>
            <p:nvPr/>
          </p:nvSpPr>
          <p:spPr>
            <a:xfrm rot="10800000" flipH="1">
              <a:off x="4648200" y="4114800"/>
              <a:ext cx="1524000" cy="990600"/>
            </a:xfrm>
            <a:prstGeom prst="circularArrow">
              <a:avLst>
                <a:gd name="adj1" fmla="val 10132"/>
                <a:gd name="adj2" fmla="val 644789"/>
                <a:gd name="adj3" fmla="val 20286681"/>
                <a:gd name="adj4" fmla="val 11400510"/>
                <a:gd name="adj5" fmla="val 102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ircular Arrow 30"/>
            <p:cNvSpPr/>
            <p:nvPr/>
          </p:nvSpPr>
          <p:spPr>
            <a:xfrm rot="10196418" flipH="1">
              <a:off x="5676900" y="3035300"/>
              <a:ext cx="858838" cy="147320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104352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1828800" y="741363"/>
            <a:ext cx="838200" cy="5375275"/>
            <a:chOff x="1828800" y="741363"/>
            <a:chExt cx="838200" cy="5375275"/>
          </a:xfrm>
        </p:grpSpPr>
        <p:cxnSp>
          <p:nvCxnSpPr>
            <p:cNvPr id="34" name="Curved Connector 33"/>
            <p:cNvCxnSpPr>
              <a:endCxn id="7" idx="0"/>
            </p:cNvCxnSpPr>
            <p:nvPr/>
          </p:nvCxnSpPr>
          <p:spPr>
            <a:xfrm>
              <a:off x="1828800" y="741363"/>
              <a:ext cx="838200" cy="2266950"/>
            </a:xfrm>
            <a:prstGeom prst="curvedConnector2">
              <a:avLst/>
            </a:prstGeom>
            <a:ln w="25400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endCxn id="7" idx="0"/>
            </p:cNvCxnSpPr>
            <p:nvPr/>
          </p:nvCxnSpPr>
          <p:spPr>
            <a:xfrm>
              <a:off x="1828800" y="2112963"/>
              <a:ext cx="838200" cy="895350"/>
            </a:xfrm>
            <a:prstGeom prst="curvedConnector2">
              <a:avLst/>
            </a:prstGeom>
            <a:ln w="25400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endCxn id="7" idx="1"/>
            </p:cNvCxnSpPr>
            <p:nvPr/>
          </p:nvCxnSpPr>
          <p:spPr>
            <a:xfrm>
              <a:off x="1828800" y="3408363"/>
              <a:ext cx="381000" cy="0"/>
            </a:xfrm>
            <a:prstGeom prst="curvedConnector3">
              <a:avLst>
                <a:gd name="adj1" fmla="val 50000"/>
              </a:avLst>
            </a:prstGeom>
            <a:ln w="25400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/>
            <p:nvPr/>
          </p:nvCxnSpPr>
          <p:spPr>
            <a:xfrm flipV="1">
              <a:off x="1828800" y="3810000"/>
              <a:ext cx="838200" cy="2306638"/>
            </a:xfrm>
            <a:prstGeom prst="curvedConnector2">
              <a:avLst/>
            </a:prstGeom>
            <a:ln w="25400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/>
            <p:cNvCxnSpPr>
              <a:endCxn id="7" idx="2"/>
            </p:cNvCxnSpPr>
            <p:nvPr/>
          </p:nvCxnSpPr>
          <p:spPr>
            <a:xfrm flipV="1">
              <a:off x="1828800" y="3838575"/>
              <a:ext cx="838200" cy="941388"/>
            </a:xfrm>
            <a:prstGeom prst="curvedConnector2">
              <a:avLst/>
            </a:prstGeom>
            <a:ln w="25400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5715000" y="3133725"/>
            <a:ext cx="1219200" cy="527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alibri" pitchFamily="34" charset="0"/>
                <a:cs typeface="+mn-cs"/>
              </a:rPr>
              <a:t>Public acceptance</a:t>
            </a:r>
          </a:p>
        </p:txBody>
      </p:sp>
    </p:spTree>
    <p:extLst>
      <p:ext uri="{BB962C8B-B14F-4D97-AF65-F5344CB8AC3E}">
        <p14:creationId xmlns:p14="http://schemas.microsoft.com/office/powerpoint/2010/main" val="101324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34200" y="685800"/>
            <a:ext cx="1524000" cy="527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+mn-cs"/>
              </a:rPr>
              <a:t>Reduce</a:t>
            </a:r>
            <a:r>
              <a:rPr lang="en-US" sz="1400" dirty="0">
                <a:latin typeface="Calibri" pitchFamily="34" charset="0"/>
                <a:cs typeface="+mn-cs"/>
              </a:rPr>
              <a:t> public acceptance</a:t>
            </a:r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1905000" y="944563"/>
            <a:ext cx="5029200" cy="4762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3733800" y="685800"/>
            <a:ext cx="1295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Public understanding</a:t>
            </a: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1066800" y="685800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Scientific knowledge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90600" y="2514600"/>
            <a:ext cx="4114800" cy="457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quoting outliers among a tiny minority of scientists elevates their minority view to a status it does not deserve</a:t>
            </a:r>
          </a:p>
        </p:txBody>
      </p:sp>
      <p:grpSp>
        <p:nvGrpSpPr>
          <p:cNvPr id="16412" name="Group 28"/>
          <p:cNvGrpSpPr>
            <a:grpSpLocks/>
          </p:cNvGrpSpPr>
          <p:nvPr/>
        </p:nvGrpSpPr>
        <p:grpSpPr bwMode="auto">
          <a:xfrm>
            <a:off x="0" y="3276600"/>
            <a:ext cx="7080250" cy="3581400"/>
            <a:chOff x="0" y="2064"/>
            <a:chExt cx="4460" cy="2256"/>
          </a:xfrm>
        </p:grpSpPr>
        <p:sp>
          <p:nvSpPr>
            <p:cNvPr id="18451" name="Rectangle 14"/>
            <p:cNvSpPr>
              <a:spLocks noChangeArrowheads="1"/>
            </p:cNvSpPr>
            <p:nvPr/>
          </p:nvSpPr>
          <p:spPr bwMode="auto">
            <a:xfrm>
              <a:off x="0" y="3944"/>
              <a:ext cx="2972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100">
                  <a:latin typeface="Calibri" pitchFamily="34" charset="0"/>
                </a:rPr>
                <a:t>Sources:</a:t>
              </a:r>
            </a:p>
            <a:p>
              <a:r>
                <a:rPr lang="en-US" sz="1100">
                  <a:latin typeface="Calibri" pitchFamily="34" charset="0"/>
                </a:rPr>
                <a:t>     1. Oreskes, Nature reports, 2004</a:t>
              </a:r>
            </a:p>
            <a:p>
              <a:r>
                <a:rPr lang="en-US" sz="1100">
                  <a:latin typeface="Calibri" pitchFamily="34" charset="0"/>
                </a:rPr>
                <a:t>     2. Boykoff &amp; Boykoff, </a:t>
              </a:r>
              <a:r>
                <a:rPr lang="en-US" sz="1100"/>
                <a:t>Global Environmental Change </a:t>
              </a:r>
              <a:r>
                <a:rPr lang="en-US" sz="1100">
                  <a:latin typeface="Calibri" pitchFamily="34" charset="0"/>
                </a:rPr>
                <a:t>2004</a:t>
              </a:r>
            </a:p>
          </p:txBody>
        </p:sp>
        <p:pic>
          <p:nvPicPr>
            <p:cNvPr id="1845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160"/>
              <a:ext cx="2425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3" name="TextBox 12"/>
            <p:cNvSpPr txBox="1">
              <a:spLocks noChangeArrowheads="1"/>
            </p:cNvSpPr>
            <p:nvPr/>
          </p:nvSpPr>
          <p:spPr bwMode="auto">
            <a:xfrm>
              <a:off x="2256" y="2064"/>
              <a:ext cx="1920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100">
                  <a:latin typeface="Calibri" pitchFamily="34" charset="0"/>
                </a:rPr>
                <a:t>Scientific peer-review articles (source 1)</a:t>
              </a:r>
            </a:p>
          </p:txBody>
        </p:sp>
        <p:sp>
          <p:nvSpPr>
            <p:cNvPr id="18454" name="TextBox 15"/>
            <p:cNvSpPr txBox="1">
              <a:spLocks noChangeArrowheads="1"/>
            </p:cNvSpPr>
            <p:nvPr/>
          </p:nvSpPr>
          <p:spPr bwMode="auto">
            <a:xfrm>
              <a:off x="3220" y="2614"/>
              <a:ext cx="1200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News articles (source 2)</a:t>
              </a:r>
            </a:p>
          </p:txBody>
        </p:sp>
        <p:sp>
          <p:nvSpPr>
            <p:cNvPr id="18455" name="TextBox 17"/>
            <p:cNvSpPr txBox="1">
              <a:spLocks noChangeArrowheads="1"/>
            </p:cNvSpPr>
            <p:nvPr/>
          </p:nvSpPr>
          <p:spPr bwMode="auto">
            <a:xfrm rot="-5400000">
              <a:off x="1377" y="2787"/>
              <a:ext cx="1068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100">
                  <a:latin typeface="Calibri" pitchFamily="34" charset="0"/>
                </a:rPr>
                <a:t>Percentage of articles attributing warming to</a:t>
              </a:r>
            </a:p>
          </p:txBody>
        </p:sp>
        <p:sp>
          <p:nvSpPr>
            <p:cNvPr id="18456" name="TextBox 18"/>
            <p:cNvSpPr txBox="1">
              <a:spLocks noChangeArrowheads="1"/>
            </p:cNvSpPr>
            <p:nvPr/>
          </p:nvSpPr>
          <p:spPr bwMode="auto">
            <a:xfrm>
              <a:off x="2736" y="2236"/>
              <a:ext cx="913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100">
                  <a:solidFill>
                    <a:srgbClr val="FF0000"/>
                  </a:solidFill>
                  <a:latin typeface="Calibri" pitchFamily="34" charset="0"/>
                </a:rPr>
                <a:t>100% of 928 articles</a:t>
              </a:r>
            </a:p>
          </p:txBody>
        </p:sp>
        <p:sp>
          <p:nvSpPr>
            <p:cNvPr id="18457" name="TextBox 19"/>
            <p:cNvSpPr txBox="1">
              <a:spLocks noChangeArrowheads="1"/>
            </p:cNvSpPr>
            <p:nvPr/>
          </p:nvSpPr>
          <p:spPr bwMode="auto">
            <a:xfrm>
              <a:off x="3107" y="2755"/>
              <a:ext cx="938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100" dirty="0">
                  <a:solidFill>
                    <a:srgbClr val="FF0000"/>
                  </a:solidFill>
                  <a:latin typeface="Calibri" pitchFamily="34" charset="0"/>
                </a:rPr>
                <a:t>52.7% of 636 articles</a:t>
              </a:r>
            </a:p>
          </p:txBody>
        </p:sp>
        <p:sp>
          <p:nvSpPr>
            <p:cNvPr id="18458" name="TextBox 20"/>
            <p:cNvSpPr txBox="1">
              <a:spLocks noChangeArrowheads="1"/>
            </p:cNvSpPr>
            <p:nvPr/>
          </p:nvSpPr>
          <p:spPr bwMode="auto">
            <a:xfrm>
              <a:off x="3645" y="3351"/>
              <a:ext cx="81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100" dirty="0">
                  <a:solidFill>
                    <a:srgbClr val="FF0000"/>
                  </a:solidFill>
                  <a:latin typeface="Calibri" pitchFamily="34" charset="0"/>
                </a:rPr>
                <a:t>6% of 636 articles</a:t>
              </a: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1219200" y="1139825"/>
            <a:ext cx="598488" cy="811213"/>
            <a:chOff x="1219200" y="1139825"/>
            <a:chExt cx="598488" cy="811213"/>
          </a:xfrm>
        </p:grpSpPr>
        <p:sp>
          <p:nvSpPr>
            <p:cNvPr id="18449" name="TextBox 8"/>
            <p:cNvSpPr txBox="1">
              <a:spLocks noChangeArrowheads="1"/>
            </p:cNvSpPr>
            <p:nvPr/>
          </p:nvSpPr>
          <p:spPr bwMode="auto">
            <a:xfrm>
              <a:off x="1219200" y="1676400"/>
              <a:ext cx="5984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latin typeface="Calibri" pitchFamily="34" charset="0"/>
                </a:rPr>
                <a:t>Media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309688" y="1139825"/>
              <a:ext cx="198437" cy="568325"/>
            </a:xfrm>
            <a:custGeom>
              <a:avLst/>
              <a:gdLst>
                <a:gd name="connsiteX0" fmla="*/ 0 w 198304"/>
                <a:gd name="connsiteY0" fmla="*/ 0 h 567368"/>
                <a:gd name="connsiteX1" fmla="*/ 44068 w 198304"/>
                <a:gd name="connsiteY1" fmla="*/ 286438 h 567368"/>
                <a:gd name="connsiteX2" fmla="*/ 198304 w 198304"/>
                <a:gd name="connsiteY2" fmla="*/ 567368 h 5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304" h="567368">
                  <a:moveTo>
                    <a:pt x="0" y="0"/>
                  </a:moveTo>
                  <a:cubicBezTo>
                    <a:pt x="5508" y="95938"/>
                    <a:pt x="11017" y="191877"/>
                    <a:pt x="44068" y="286438"/>
                  </a:cubicBezTo>
                  <a:cubicBezTo>
                    <a:pt x="77119" y="380999"/>
                    <a:pt x="137711" y="474183"/>
                    <a:pt x="198304" y="567368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1801813" y="1841500"/>
            <a:ext cx="2633662" cy="719138"/>
            <a:chOff x="1801813" y="1841500"/>
            <a:chExt cx="2633663" cy="719138"/>
          </a:xfrm>
        </p:grpSpPr>
        <p:sp>
          <p:nvSpPr>
            <p:cNvPr id="18447" name="TextBox 9"/>
            <p:cNvSpPr txBox="1">
              <a:spLocks noChangeArrowheads="1"/>
            </p:cNvSpPr>
            <p:nvPr/>
          </p:nvSpPr>
          <p:spPr bwMode="auto">
            <a:xfrm>
              <a:off x="1828801" y="2286000"/>
              <a:ext cx="26066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latin typeface="Calibri" pitchFamily="34" charset="0"/>
                </a:rPr>
                <a:t>“fairness” introduces “false balance”</a:t>
              </a:r>
            </a:p>
          </p:txBody>
        </p:sp>
        <p:sp>
          <p:nvSpPr>
            <p:cNvPr id="24" name="Freeform 23"/>
            <p:cNvSpPr/>
            <p:nvPr/>
          </p:nvSpPr>
          <p:spPr>
            <a:xfrm rot="19844598">
              <a:off x="1801813" y="1841500"/>
              <a:ext cx="198437" cy="566738"/>
            </a:xfrm>
            <a:custGeom>
              <a:avLst/>
              <a:gdLst>
                <a:gd name="connsiteX0" fmla="*/ 0 w 198304"/>
                <a:gd name="connsiteY0" fmla="*/ 0 h 567368"/>
                <a:gd name="connsiteX1" fmla="*/ 44068 w 198304"/>
                <a:gd name="connsiteY1" fmla="*/ 286438 h 567368"/>
                <a:gd name="connsiteX2" fmla="*/ 198304 w 198304"/>
                <a:gd name="connsiteY2" fmla="*/ 567368 h 5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304" h="567368">
                  <a:moveTo>
                    <a:pt x="0" y="0"/>
                  </a:moveTo>
                  <a:cubicBezTo>
                    <a:pt x="5508" y="95938"/>
                    <a:pt x="11017" y="191877"/>
                    <a:pt x="44068" y="286438"/>
                  </a:cubicBezTo>
                  <a:cubicBezTo>
                    <a:pt x="77119" y="380999"/>
                    <a:pt x="137711" y="474183"/>
                    <a:pt x="198304" y="567368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3905250" y="1524000"/>
            <a:ext cx="1012825" cy="650875"/>
            <a:chOff x="3905250" y="1524000"/>
            <a:chExt cx="1012825" cy="650875"/>
          </a:xfrm>
        </p:grpSpPr>
        <p:sp>
          <p:nvSpPr>
            <p:cNvPr id="18445" name="TextBox 21"/>
            <p:cNvSpPr txBox="1">
              <a:spLocks noChangeArrowheads="1"/>
            </p:cNvSpPr>
            <p:nvPr/>
          </p:nvSpPr>
          <p:spPr bwMode="auto">
            <a:xfrm>
              <a:off x="3962400" y="1524000"/>
              <a:ext cx="9556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latin typeface="Calibri" pitchFamily="34" charset="0"/>
                </a:rPr>
                <a:t>Uncertainty</a:t>
              </a:r>
            </a:p>
          </p:txBody>
        </p:sp>
        <p:sp>
          <p:nvSpPr>
            <p:cNvPr id="26" name="Freeform 25"/>
            <p:cNvSpPr/>
            <p:nvPr/>
          </p:nvSpPr>
          <p:spPr>
            <a:xfrm rot="14271314">
              <a:off x="4103688" y="1709737"/>
              <a:ext cx="266700" cy="663575"/>
            </a:xfrm>
            <a:custGeom>
              <a:avLst/>
              <a:gdLst>
                <a:gd name="connsiteX0" fmla="*/ 0 w 198304"/>
                <a:gd name="connsiteY0" fmla="*/ 0 h 567368"/>
                <a:gd name="connsiteX1" fmla="*/ 44068 w 198304"/>
                <a:gd name="connsiteY1" fmla="*/ 286438 h 567368"/>
                <a:gd name="connsiteX2" fmla="*/ 198304 w 198304"/>
                <a:gd name="connsiteY2" fmla="*/ 567368 h 5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304" h="567368">
                  <a:moveTo>
                    <a:pt x="0" y="0"/>
                  </a:moveTo>
                  <a:cubicBezTo>
                    <a:pt x="5508" y="95938"/>
                    <a:pt x="11017" y="191877"/>
                    <a:pt x="44068" y="286438"/>
                  </a:cubicBezTo>
                  <a:cubicBezTo>
                    <a:pt x="77119" y="380999"/>
                    <a:pt x="137711" y="474183"/>
                    <a:pt x="198304" y="567368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7" name="Freeform 26"/>
          <p:cNvSpPr/>
          <p:nvPr/>
        </p:nvSpPr>
        <p:spPr>
          <a:xfrm rot="12440808">
            <a:off x="4359275" y="1116013"/>
            <a:ext cx="228600" cy="457200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10400" y="685800"/>
            <a:ext cx="7620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887035" y="4104075"/>
            <a:ext cx="2070230" cy="1575175"/>
          </a:xfrm>
          <a:prstGeom prst="rect">
            <a:avLst/>
          </a:prstGeom>
          <a:solidFill>
            <a:srgbClr val="4F81BD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76200"/>
            <a:ext cx="9144000" cy="346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600" dirty="0">
                <a:latin typeface="Calibri" pitchFamily="34" charset="0"/>
              </a:rPr>
              <a:t>Targeting the causes of biodiversity loss: climate change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78363"/>
            <a:ext cx="2001838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3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3" y="4678363"/>
            <a:ext cx="2001837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304800" y="4373563"/>
            <a:ext cx="2001838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n-lt"/>
                <a:cs typeface="+mn-cs"/>
              </a:rPr>
              <a:t>Deforestation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703763" y="4373563"/>
            <a:ext cx="2001837" cy="304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n-lt"/>
                <a:cs typeface="+mn-cs"/>
              </a:rPr>
              <a:t>Over-harvesting</a:t>
            </a:r>
          </a:p>
        </p:txBody>
      </p:sp>
      <p:pic>
        <p:nvPicPr>
          <p:cNvPr id="3079" name="Picture 4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4678363"/>
            <a:ext cx="2001837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2493963" y="4373563"/>
            <a:ext cx="200183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n-lt"/>
                <a:cs typeface="+mn-cs"/>
              </a:rPr>
              <a:t>Habitat modification</a:t>
            </a:r>
          </a:p>
        </p:txBody>
      </p:sp>
      <p:sp>
        <p:nvSpPr>
          <p:cNvPr id="3081" name="Text Box 49"/>
          <p:cNvSpPr txBox="1">
            <a:spLocks noChangeArrowheads="1"/>
          </p:cNvSpPr>
          <p:nvPr/>
        </p:nvSpPr>
        <p:spPr bwMode="auto">
          <a:xfrm>
            <a:off x="304800" y="2743200"/>
            <a:ext cx="1143000" cy="3429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900">
                <a:latin typeface="Calibri" pitchFamily="34" charset="0"/>
                <a:cs typeface="Times New Roman" pitchFamily="48" charset="0"/>
              </a:rPr>
              <a:t>Household</a:t>
            </a:r>
            <a:endParaRPr lang="en-US">
              <a:latin typeface="Calibri" pitchFamily="34" charset="0"/>
              <a:cs typeface="Times New Roman" pitchFamily="48" charset="0"/>
            </a:endParaRPr>
          </a:p>
        </p:txBody>
      </p:sp>
      <p:sp>
        <p:nvSpPr>
          <p:cNvPr id="3082" name="Text Box 48"/>
          <p:cNvSpPr txBox="1">
            <a:spLocks noChangeArrowheads="1"/>
          </p:cNvSpPr>
          <p:nvPr/>
        </p:nvSpPr>
        <p:spPr bwMode="auto">
          <a:xfrm>
            <a:off x="3733800" y="2743200"/>
            <a:ext cx="1143000" cy="3429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900">
                <a:latin typeface="Calibri" pitchFamily="34" charset="0"/>
                <a:cs typeface="Times New Roman" pitchFamily="48" charset="0"/>
              </a:rPr>
              <a:t>Energy</a:t>
            </a:r>
            <a:endParaRPr lang="en-US">
              <a:latin typeface="Calibri" pitchFamily="34" charset="0"/>
              <a:cs typeface="Times New Roman" pitchFamily="48" charset="0"/>
            </a:endParaRPr>
          </a:p>
        </p:txBody>
      </p:sp>
      <p:sp>
        <p:nvSpPr>
          <p:cNvPr id="3083" name="Text Box 29"/>
          <p:cNvSpPr txBox="1">
            <a:spLocks noChangeArrowheads="1"/>
          </p:cNvSpPr>
          <p:nvPr/>
        </p:nvSpPr>
        <p:spPr bwMode="auto">
          <a:xfrm>
            <a:off x="2019300" y="2743200"/>
            <a:ext cx="1143000" cy="3429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900">
                <a:latin typeface="Calibri" pitchFamily="34" charset="0"/>
                <a:cs typeface="Times New Roman" pitchFamily="48" charset="0"/>
              </a:rPr>
              <a:t>Food</a:t>
            </a:r>
            <a:endParaRPr lang="en-US">
              <a:latin typeface="Calibri" pitchFamily="34" charset="0"/>
              <a:cs typeface="Times New Roman" pitchFamily="48" charset="0"/>
            </a:endParaRPr>
          </a:p>
        </p:txBody>
      </p:sp>
      <p:cxnSp>
        <p:nvCxnSpPr>
          <p:cNvPr id="3084" name="AutoShape 2"/>
          <p:cNvCxnSpPr>
            <a:cxnSpLocks noChangeShapeType="1"/>
            <a:stCxn id="3081" idx="2"/>
            <a:endCxn id="11" idx="0"/>
          </p:cNvCxnSpPr>
          <p:nvPr/>
        </p:nvCxnSpPr>
        <p:spPr bwMode="auto">
          <a:xfrm rot="16200000" flipH="1">
            <a:off x="1542256" y="2420144"/>
            <a:ext cx="1287463" cy="26193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85" name="Group 16"/>
          <p:cNvGrpSpPr>
            <a:grpSpLocks/>
          </p:cNvGrpSpPr>
          <p:nvPr/>
        </p:nvGrpSpPr>
        <p:grpSpPr bwMode="auto">
          <a:xfrm>
            <a:off x="876300" y="3086100"/>
            <a:ext cx="3429000" cy="1287463"/>
            <a:chOff x="1128" y="1944"/>
            <a:chExt cx="2160" cy="811"/>
          </a:xfrm>
        </p:grpSpPr>
        <p:cxnSp>
          <p:nvCxnSpPr>
            <p:cNvPr id="3113" name="AutoShape 28"/>
            <p:cNvCxnSpPr>
              <a:cxnSpLocks noChangeShapeType="1"/>
              <a:stCxn id="3081" idx="2"/>
              <a:endCxn id="8" idx="0"/>
            </p:cNvCxnSpPr>
            <p:nvPr/>
          </p:nvCxnSpPr>
          <p:spPr bwMode="auto">
            <a:xfrm rot="16200000" flipH="1">
              <a:off x="858" y="2214"/>
              <a:ext cx="811" cy="271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4" name="AutoShape 25"/>
            <p:cNvCxnSpPr>
              <a:cxnSpLocks noChangeShapeType="1"/>
              <a:stCxn id="3082" idx="2"/>
              <a:endCxn id="8" idx="0"/>
            </p:cNvCxnSpPr>
            <p:nvPr/>
          </p:nvCxnSpPr>
          <p:spPr bwMode="auto">
            <a:xfrm rot="5400000">
              <a:off x="1938" y="1405"/>
              <a:ext cx="811" cy="1889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5" name="AutoShape 28"/>
            <p:cNvCxnSpPr>
              <a:cxnSpLocks noChangeShapeType="1"/>
              <a:stCxn id="3083" idx="2"/>
              <a:endCxn id="8" idx="0"/>
            </p:cNvCxnSpPr>
            <p:nvPr/>
          </p:nvCxnSpPr>
          <p:spPr bwMode="auto">
            <a:xfrm rot="5400000">
              <a:off x="1398" y="1945"/>
              <a:ext cx="811" cy="809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086" name="AutoShape 2"/>
          <p:cNvCxnSpPr>
            <a:cxnSpLocks noChangeShapeType="1"/>
            <a:stCxn id="3083" idx="2"/>
            <a:endCxn id="9" idx="0"/>
          </p:cNvCxnSpPr>
          <p:nvPr/>
        </p:nvCxnSpPr>
        <p:spPr bwMode="auto">
          <a:xfrm rot="16200000" flipH="1">
            <a:off x="3504406" y="2172494"/>
            <a:ext cx="1287463" cy="31146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7" name="AutoShape 33"/>
          <p:cNvCxnSpPr>
            <a:cxnSpLocks noChangeShapeType="1"/>
            <a:stCxn id="3090" idx="2"/>
            <a:endCxn id="3081" idx="0"/>
          </p:cNvCxnSpPr>
          <p:nvPr/>
        </p:nvCxnSpPr>
        <p:spPr bwMode="auto">
          <a:xfrm rot="5400000">
            <a:off x="1619250" y="1771650"/>
            <a:ext cx="228600" cy="17145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8" name="AutoShape 32"/>
          <p:cNvCxnSpPr>
            <a:cxnSpLocks noChangeShapeType="1"/>
            <a:stCxn id="3090" idx="2"/>
            <a:endCxn id="3082" idx="0"/>
          </p:cNvCxnSpPr>
          <p:nvPr/>
        </p:nvCxnSpPr>
        <p:spPr bwMode="auto">
          <a:xfrm rot="16200000" flipH="1">
            <a:off x="3333750" y="1771650"/>
            <a:ext cx="228600" cy="17145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9" name="AutoShape 31"/>
          <p:cNvCxnSpPr>
            <a:cxnSpLocks noChangeShapeType="1"/>
            <a:stCxn id="3090" idx="2"/>
          </p:cNvCxnSpPr>
          <p:nvPr/>
        </p:nvCxnSpPr>
        <p:spPr bwMode="auto">
          <a:xfrm rot="16200000" flipH="1">
            <a:off x="2476500" y="2628900"/>
            <a:ext cx="228600" cy="0"/>
          </a:xfrm>
          <a:prstGeom prst="straightConnector1">
            <a:avLst/>
          </a:prstGeom>
          <a:noFill/>
          <a:ln w="12700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90" name="Text Box 50"/>
          <p:cNvSpPr txBox="1">
            <a:spLocks noChangeArrowheads="1"/>
          </p:cNvSpPr>
          <p:nvPr/>
        </p:nvSpPr>
        <p:spPr bwMode="auto">
          <a:xfrm>
            <a:off x="1676400" y="2171700"/>
            <a:ext cx="1828800" cy="34290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900" b="1">
                <a:latin typeface="Calibri" pitchFamily="34" charset="0"/>
                <a:cs typeface="Times New Roman" pitchFamily="48" charset="0"/>
              </a:rPr>
              <a:t>Human needs</a:t>
            </a:r>
            <a:endParaRPr lang="en-US">
              <a:latin typeface="Calibri" pitchFamily="34" charset="0"/>
              <a:cs typeface="Times New Roman" pitchFamily="48" charset="0"/>
            </a:endParaRPr>
          </a:p>
        </p:txBody>
      </p:sp>
      <p:sp>
        <p:nvSpPr>
          <p:cNvPr id="3091" name="Text Box 50"/>
          <p:cNvSpPr txBox="1">
            <a:spLocks noChangeArrowheads="1"/>
          </p:cNvSpPr>
          <p:nvPr/>
        </p:nvSpPr>
        <p:spPr bwMode="auto">
          <a:xfrm>
            <a:off x="1676400" y="1562100"/>
            <a:ext cx="1828800" cy="34290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900" b="1">
                <a:latin typeface="Calibri" pitchFamily="34" charset="0"/>
                <a:cs typeface="Times New Roman" pitchFamily="48" charset="0"/>
              </a:rPr>
              <a:t>To many humans</a:t>
            </a:r>
            <a:endParaRPr lang="en-US">
              <a:latin typeface="Calibri" pitchFamily="34" charset="0"/>
              <a:cs typeface="Times New Roman" pitchFamily="48" charset="0"/>
            </a:endParaRPr>
          </a:p>
        </p:txBody>
      </p:sp>
      <p:grpSp>
        <p:nvGrpSpPr>
          <p:cNvPr id="3092" name="Group 28"/>
          <p:cNvGrpSpPr>
            <a:grpSpLocks/>
          </p:cNvGrpSpPr>
          <p:nvPr/>
        </p:nvGrpSpPr>
        <p:grpSpPr bwMode="auto">
          <a:xfrm>
            <a:off x="1295400" y="609600"/>
            <a:ext cx="2667000" cy="952500"/>
            <a:chOff x="2016" y="384"/>
            <a:chExt cx="1680" cy="600"/>
          </a:xfrm>
        </p:grpSpPr>
        <p:sp>
          <p:nvSpPr>
            <p:cNvPr id="3102" name="Text Box 50"/>
            <p:cNvSpPr txBox="1">
              <a:spLocks noChangeArrowheads="1"/>
            </p:cNvSpPr>
            <p:nvPr/>
          </p:nvSpPr>
          <p:spPr bwMode="auto">
            <a:xfrm>
              <a:off x="3216" y="672"/>
              <a:ext cx="480" cy="14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 b="1">
                  <a:latin typeface="Calibri" pitchFamily="34" charset="0"/>
                  <a:cs typeface="Times New Roman" pitchFamily="48" charset="0"/>
                </a:rPr>
                <a:t>Wealth</a:t>
              </a:r>
              <a:endParaRPr lang="en-US">
                <a:latin typeface="Calibri" pitchFamily="34" charset="0"/>
                <a:cs typeface="Times New Roman" pitchFamily="48" charset="0"/>
              </a:endParaRPr>
            </a:p>
          </p:txBody>
        </p:sp>
        <p:sp>
          <p:nvSpPr>
            <p:cNvPr id="3103" name="Text Box 50"/>
            <p:cNvSpPr txBox="1">
              <a:spLocks noChangeArrowheads="1"/>
            </p:cNvSpPr>
            <p:nvPr/>
          </p:nvSpPr>
          <p:spPr bwMode="auto">
            <a:xfrm>
              <a:off x="3024" y="384"/>
              <a:ext cx="528" cy="14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 b="1">
                  <a:latin typeface="Calibri" pitchFamily="34" charset="0"/>
                  <a:cs typeface="Times New Roman" pitchFamily="48" charset="0"/>
                </a:rPr>
                <a:t>Corruption</a:t>
              </a:r>
              <a:endParaRPr lang="en-US">
                <a:latin typeface="Calibri" pitchFamily="34" charset="0"/>
                <a:cs typeface="Times New Roman" pitchFamily="48" charset="0"/>
              </a:endParaRPr>
            </a:p>
          </p:txBody>
        </p:sp>
        <p:sp>
          <p:nvSpPr>
            <p:cNvPr id="3104" name="Text Box 50"/>
            <p:cNvSpPr txBox="1">
              <a:spLocks noChangeArrowheads="1"/>
            </p:cNvSpPr>
            <p:nvPr/>
          </p:nvSpPr>
          <p:spPr bwMode="auto">
            <a:xfrm>
              <a:off x="2160" y="384"/>
              <a:ext cx="528" cy="14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 b="1">
                  <a:latin typeface="Calibri" pitchFamily="34" charset="0"/>
                  <a:cs typeface="Times New Roman" pitchFamily="48" charset="0"/>
                </a:rPr>
                <a:t>Education</a:t>
              </a:r>
              <a:endParaRPr lang="en-US">
                <a:latin typeface="Calibri" pitchFamily="34" charset="0"/>
                <a:cs typeface="Times New Roman" pitchFamily="48" charset="0"/>
              </a:endParaRPr>
            </a:p>
          </p:txBody>
        </p:sp>
        <p:sp>
          <p:nvSpPr>
            <p:cNvPr id="3105" name="Text Box 50"/>
            <p:cNvSpPr txBox="1">
              <a:spLocks noChangeArrowheads="1"/>
            </p:cNvSpPr>
            <p:nvPr/>
          </p:nvSpPr>
          <p:spPr bwMode="auto">
            <a:xfrm>
              <a:off x="2016" y="672"/>
              <a:ext cx="480" cy="14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900" b="1">
                  <a:latin typeface="Calibri" pitchFamily="34" charset="0"/>
                  <a:cs typeface="Times New Roman" pitchFamily="48" charset="0"/>
                </a:rPr>
                <a:t>Inequity</a:t>
              </a:r>
              <a:endParaRPr lang="en-US">
                <a:latin typeface="Calibri" pitchFamily="34" charset="0"/>
                <a:cs typeface="Times New Roman" pitchFamily="48" charset="0"/>
              </a:endParaRPr>
            </a:p>
          </p:txBody>
        </p:sp>
        <p:cxnSp>
          <p:nvCxnSpPr>
            <p:cNvPr id="3106" name="AutoShape 2"/>
            <p:cNvCxnSpPr>
              <a:cxnSpLocks noChangeShapeType="1"/>
              <a:stCxn id="3102" idx="2"/>
              <a:endCxn id="3091" idx="0"/>
            </p:cNvCxnSpPr>
            <p:nvPr/>
          </p:nvCxnSpPr>
          <p:spPr bwMode="auto">
            <a:xfrm rot="5400000">
              <a:off x="3036" y="564"/>
              <a:ext cx="168" cy="672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7" name="AutoShape 2"/>
            <p:cNvCxnSpPr>
              <a:cxnSpLocks noChangeShapeType="1"/>
              <a:stCxn id="3105" idx="2"/>
              <a:endCxn id="3091" idx="0"/>
            </p:cNvCxnSpPr>
            <p:nvPr/>
          </p:nvCxnSpPr>
          <p:spPr bwMode="auto">
            <a:xfrm rot="16200000" flipH="1">
              <a:off x="2436" y="636"/>
              <a:ext cx="168" cy="528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8" name="AutoShape 2"/>
            <p:cNvCxnSpPr>
              <a:cxnSpLocks noChangeShapeType="1"/>
              <a:stCxn id="3104" idx="2"/>
              <a:endCxn id="3091" idx="0"/>
            </p:cNvCxnSpPr>
            <p:nvPr/>
          </p:nvCxnSpPr>
          <p:spPr bwMode="auto">
            <a:xfrm rot="16200000" flipH="1">
              <a:off x="2376" y="576"/>
              <a:ext cx="456" cy="36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9" name="AutoShape 2"/>
            <p:cNvCxnSpPr>
              <a:cxnSpLocks noChangeShapeType="1"/>
              <a:stCxn id="3103" idx="2"/>
              <a:endCxn id="3091" idx="0"/>
            </p:cNvCxnSpPr>
            <p:nvPr/>
          </p:nvCxnSpPr>
          <p:spPr bwMode="auto">
            <a:xfrm rot="5400000">
              <a:off x="2808" y="504"/>
              <a:ext cx="456" cy="504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0" name="AutoShape 2"/>
            <p:cNvCxnSpPr>
              <a:cxnSpLocks noChangeShapeType="1"/>
              <a:stCxn id="3104" idx="2"/>
              <a:endCxn id="3105" idx="0"/>
            </p:cNvCxnSpPr>
            <p:nvPr/>
          </p:nvCxnSpPr>
          <p:spPr bwMode="auto">
            <a:xfrm rot="5400000">
              <a:off x="2268" y="516"/>
              <a:ext cx="144" cy="168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1" name="AutoShape 2"/>
            <p:cNvCxnSpPr>
              <a:cxnSpLocks noChangeShapeType="1"/>
              <a:stCxn id="3103" idx="2"/>
              <a:endCxn id="3102" idx="0"/>
            </p:cNvCxnSpPr>
            <p:nvPr/>
          </p:nvCxnSpPr>
          <p:spPr bwMode="auto">
            <a:xfrm rot="16200000" flipH="1">
              <a:off x="3300" y="516"/>
              <a:ext cx="144" cy="168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2" name="AutoShape 2"/>
            <p:cNvCxnSpPr>
              <a:cxnSpLocks noChangeShapeType="1"/>
              <a:stCxn id="3103" idx="1"/>
              <a:endCxn id="3104" idx="3"/>
            </p:cNvCxnSpPr>
            <p:nvPr/>
          </p:nvCxnSpPr>
          <p:spPr bwMode="auto">
            <a:xfrm rot="10800000">
              <a:off x="2688" y="456"/>
              <a:ext cx="336" cy="0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093" name="AutoShape 2"/>
          <p:cNvCxnSpPr>
            <a:cxnSpLocks noChangeShapeType="1"/>
            <a:stCxn id="3091" idx="2"/>
          </p:cNvCxnSpPr>
          <p:nvPr/>
        </p:nvCxnSpPr>
        <p:spPr bwMode="auto">
          <a:xfrm rot="5400000">
            <a:off x="2457451" y="2038350"/>
            <a:ext cx="266700" cy="3175"/>
          </a:xfrm>
          <a:prstGeom prst="straightConnector1">
            <a:avLst/>
          </a:prstGeom>
          <a:noFill/>
          <a:ln w="127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74"/>
          <p:cNvGrpSpPr>
            <a:grpSpLocks/>
          </p:cNvGrpSpPr>
          <p:nvPr/>
        </p:nvGrpSpPr>
        <p:grpSpPr bwMode="auto">
          <a:xfrm>
            <a:off x="6858000" y="4373563"/>
            <a:ext cx="2001838" cy="2408237"/>
            <a:chOff x="6858000" y="3505200"/>
            <a:chExt cx="2002536" cy="2407920"/>
          </a:xfrm>
        </p:grpSpPr>
        <p:pic>
          <p:nvPicPr>
            <p:cNvPr id="3100" name="Picture 2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3810000"/>
              <a:ext cx="2002536" cy="2103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Box 50"/>
            <p:cNvSpPr txBox="1"/>
            <p:nvPr/>
          </p:nvSpPr>
          <p:spPr bwMode="auto">
            <a:xfrm>
              <a:off x="6858000" y="3505200"/>
              <a:ext cx="2002536" cy="304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+mn-lt"/>
                  <a:cs typeface="+mn-cs"/>
                </a:rPr>
                <a:t>CO2 emissions</a:t>
              </a:r>
            </a:p>
          </p:txBody>
        </p:sp>
      </p:grpSp>
      <p:sp>
        <p:nvSpPr>
          <p:cNvPr id="77" name="TextBox 71"/>
          <p:cNvSpPr txBox="1">
            <a:spLocks noChangeArrowheads="1"/>
          </p:cNvSpPr>
          <p:nvPr/>
        </p:nvSpPr>
        <p:spPr bwMode="auto">
          <a:xfrm>
            <a:off x="304800" y="4038600"/>
            <a:ext cx="6400800" cy="244475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atin typeface="+mn-lt"/>
                <a:cs typeface="+mn-cs"/>
              </a:rPr>
              <a:t>Protected areas, Regulation policies</a:t>
            </a:r>
          </a:p>
        </p:txBody>
      </p:sp>
      <p:sp>
        <p:nvSpPr>
          <p:cNvPr id="2072" name="TextBox 102"/>
          <p:cNvSpPr txBox="1">
            <a:spLocks noChangeArrowheads="1"/>
          </p:cNvSpPr>
          <p:nvPr/>
        </p:nvSpPr>
        <p:spPr bwMode="auto">
          <a:xfrm>
            <a:off x="5334000" y="533400"/>
            <a:ext cx="36576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latin typeface="Calibri" pitchFamily="34" charset="0"/>
              </a:rPr>
              <a:t>Individuals level (DavidSusuki.org)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Get informed and involved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Fly less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Take public transport (walk, bike, car pool)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Take care of your trash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Create an energy efficient home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Use electricity from sustainable energies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Get your home an energy audit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Eat wisely (local foods avoid transport)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Buy energy efficient cars (if you buy one)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Use recycled/reused materials</a:t>
            </a:r>
          </a:p>
          <a:p>
            <a:pPr eaLnBrk="1" hangingPunct="1"/>
            <a:endParaRPr lang="en-US" sz="1200">
              <a:latin typeface="Calibri" pitchFamily="34" charset="0"/>
            </a:endParaRPr>
          </a:p>
          <a:p>
            <a:pPr eaLnBrk="1" hangingPunct="1"/>
            <a:r>
              <a:rPr lang="en-US" sz="1400" b="1">
                <a:latin typeface="Calibri" pitchFamily="34" charset="0"/>
              </a:rPr>
              <a:t>Government level (IPCC 2007 report)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Carbon tax</a:t>
            </a:r>
          </a:p>
          <a:p>
            <a:pPr eaLnBrk="1" hangingPunct="1">
              <a:buFontTx/>
              <a:buAutoNum type="arabicPeriod"/>
            </a:pPr>
            <a:r>
              <a:rPr lang="en-US" sz="1200">
                <a:latin typeface="Calibri" pitchFamily="34" charset="0"/>
              </a:rPr>
              <a:t>Tradable carbon permits</a:t>
            </a:r>
          </a:p>
        </p:txBody>
      </p:sp>
      <p:cxnSp>
        <p:nvCxnSpPr>
          <p:cNvPr id="2073" name="AutoShape 2"/>
          <p:cNvCxnSpPr>
            <a:cxnSpLocks noChangeShapeType="1"/>
            <a:stCxn id="3082" idx="2"/>
            <a:endCxn id="51" idx="0"/>
          </p:cNvCxnSpPr>
          <p:nvPr/>
        </p:nvCxnSpPr>
        <p:spPr bwMode="auto">
          <a:xfrm rot="16200000" flipH="1">
            <a:off x="5437981" y="1953419"/>
            <a:ext cx="1287463" cy="3552825"/>
          </a:xfrm>
          <a:prstGeom prst="curvedConnector3">
            <a:avLst>
              <a:gd name="adj1" fmla="val 43583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4" name="AutoShape 2"/>
          <p:cNvCxnSpPr>
            <a:cxnSpLocks noChangeShapeType="1"/>
            <a:stCxn id="3083" idx="2"/>
            <a:endCxn id="51" idx="0"/>
          </p:cNvCxnSpPr>
          <p:nvPr/>
        </p:nvCxnSpPr>
        <p:spPr bwMode="auto">
          <a:xfrm rot="16200000" flipH="1">
            <a:off x="4580731" y="1096169"/>
            <a:ext cx="1287463" cy="5267325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5" name="AutoShape 2"/>
          <p:cNvCxnSpPr>
            <a:cxnSpLocks noChangeShapeType="1"/>
            <a:stCxn id="3081" idx="2"/>
            <a:endCxn id="51" idx="0"/>
          </p:cNvCxnSpPr>
          <p:nvPr/>
        </p:nvCxnSpPr>
        <p:spPr bwMode="auto">
          <a:xfrm rot="16200000" flipH="1">
            <a:off x="3723481" y="238919"/>
            <a:ext cx="1287463" cy="6981825"/>
          </a:xfrm>
          <a:prstGeom prst="curvedConnector3">
            <a:avLst>
              <a:gd name="adj1" fmla="val 58986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20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34200" y="685800"/>
            <a:ext cx="1524000" cy="527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+mn-cs"/>
              </a:rPr>
              <a:t>Reduce</a:t>
            </a:r>
            <a:r>
              <a:rPr lang="en-US" sz="1400" dirty="0">
                <a:latin typeface="Calibri" pitchFamily="34" charset="0"/>
                <a:cs typeface="+mn-cs"/>
              </a:rPr>
              <a:t> public acceptance</a:t>
            </a:r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1905000" y="944563"/>
            <a:ext cx="5029200" cy="4762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0" name="TextBox 5"/>
          <p:cNvSpPr txBox="1">
            <a:spLocks noChangeArrowheads="1"/>
          </p:cNvSpPr>
          <p:nvPr/>
        </p:nvSpPr>
        <p:spPr bwMode="auto">
          <a:xfrm>
            <a:off x="3733800" y="6858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Public understanding</a:t>
            </a:r>
          </a:p>
        </p:txBody>
      </p:sp>
      <p:sp>
        <p:nvSpPr>
          <p:cNvPr id="19461" name="TextBox 4"/>
          <p:cNvSpPr txBox="1">
            <a:spLocks noChangeArrowheads="1"/>
          </p:cNvSpPr>
          <p:nvPr/>
        </p:nvSpPr>
        <p:spPr bwMode="auto">
          <a:xfrm>
            <a:off x="1066800" y="685800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Scientific knowledge</a:t>
            </a:r>
          </a:p>
        </p:txBody>
      </p:sp>
      <p:sp>
        <p:nvSpPr>
          <p:cNvPr id="19462" name="TextBox 8"/>
          <p:cNvSpPr txBox="1">
            <a:spLocks noChangeArrowheads="1"/>
          </p:cNvSpPr>
          <p:nvPr/>
        </p:nvSpPr>
        <p:spPr bwMode="auto">
          <a:xfrm>
            <a:off x="1219200" y="1676400"/>
            <a:ext cx="5984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Media</a:t>
            </a:r>
          </a:p>
        </p:txBody>
      </p:sp>
      <p:sp>
        <p:nvSpPr>
          <p:cNvPr id="19463" name="TextBox 21"/>
          <p:cNvSpPr txBox="1">
            <a:spLocks noChangeArrowheads="1"/>
          </p:cNvSpPr>
          <p:nvPr/>
        </p:nvSpPr>
        <p:spPr bwMode="auto">
          <a:xfrm>
            <a:off x="3962400" y="1524000"/>
            <a:ext cx="955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Uncertainty</a:t>
            </a:r>
          </a:p>
        </p:txBody>
      </p:sp>
      <p:sp>
        <p:nvSpPr>
          <p:cNvPr id="23" name="Freeform 22"/>
          <p:cNvSpPr/>
          <p:nvPr/>
        </p:nvSpPr>
        <p:spPr>
          <a:xfrm>
            <a:off x="1309688" y="1139825"/>
            <a:ext cx="198437" cy="568325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Freeform 23"/>
          <p:cNvSpPr/>
          <p:nvPr/>
        </p:nvSpPr>
        <p:spPr>
          <a:xfrm rot="19844598">
            <a:off x="1801813" y="1841500"/>
            <a:ext cx="198437" cy="566738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Freeform 25"/>
          <p:cNvSpPr/>
          <p:nvPr/>
        </p:nvSpPr>
        <p:spPr>
          <a:xfrm rot="14271314">
            <a:off x="4040188" y="1625600"/>
            <a:ext cx="177800" cy="863600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Freeform 26"/>
          <p:cNvSpPr/>
          <p:nvPr/>
        </p:nvSpPr>
        <p:spPr>
          <a:xfrm rot="12440808">
            <a:off x="4359275" y="1116013"/>
            <a:ext cx="228600" cy="457200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739775" y="1165225"/>
            <a:ext cx="703263" cy="2386013"/>
            <a:chOff x="739775" y="1165225"/>
            <a:chExt cx="703263" cy="2386013"/>
          </a:xfrm>
        </p:grpSpPr>
        <p:sp>
          <p:nvSpPr>
            <p:cNvPr id="19478" name="TextBox 24"/>
            <p:cNvSpPr txBox="1">
              <a:spLocks noChangeArrowheads="1"/>
            </p:cNvSpPr>
            <p:nvPr/>
          </p:nvSpPr>
          <p:spPr bwMode="auto">
            <a:xfrm>
              <a:off x="739775" y="3276600"/>
              <a:ext cx="5984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latin typeface="Calibri" pitchFamily="34" charset="0"/>
                </a:rPr>
                <a:t>Errors</a:t>
              </a:r>
            </a:p>
          </p:txBody>
        </p:sp>
        <p:sp>
          <p:nvSpPr>
            <p:cNvPr id="29" name="Freeform 28"/>
            <p:cNvSpPr/>
            <p:nvPr/>
          </p:nvSpPr>
          <p:spPr>
            <a:xfrm rot="1303519">
              <a:off x="909638" y="1165225"/>
              <a:ext cx="533400" cy="2136775"/>
            </a:xfrm>
            <a:custGeom>
              <a:avLst/>
              <a:gdLst>
                <a:gd name="connsiteX0" fmla="*/ 0 w 198304"/>
                <a:gd name="connsiteY0" fmla="*/ 0 h 567368"/>
                <a:gd name="connsiteX1" fmla="*/ 44068 w 198304"/>
                <a:gd name="connsiteY1" fmla="*/ 286438 h 567368"/>
                <a:gd name="connsiteX2" fmla="*/ 198304 w 198304"/>
                <a:gd name="connsiteY2" fmla="*/ 567368 h 5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304" h="567368">
                  <a:moveTo>
                    <a:pt x="0" y="0"/>
                  </a:moveTo>
                  <a:cubicBezTo>
                    <a:pt x="5508" y="95938"/>
                    <a:pt x="11017" y="191877"/>
                    <a:pt x="44068" y="286438"/>
                  </a:cubicBezTo>
                  <a:cubicBezTo>
                    <a:pt x="77119" y="380999"/>
                    <a:pt x="137711" y="474183"/>
                    <a:pt x="198304" y="567368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068388" y="2971800"/>
            <a:ext cx="1168400" cy="327025"/>
            <a:chOff x="1068388" y="2971800"/>
            <a:chExt cx="1168399" cy="327025"/>
          </a:xfrm>
        </p:grpSpPr>
        <p:sp>
          <p:nvSpPr>
            <p:cNvPr id="19476" name="TextBox 29"/>
            <p:cNvSpPr txBox="1">
              <a:spLocks noChangeArrowheads="1"/>
            </p:cNvSpPr>
            <p:nvPr/>
          </p:nvSpPr>
          <p:spPr bwMode="auto">
            <a:xfrm>
              <a:off x="1443038" y="2971800"/>
              <a:ext cx="793749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Calibri" pitchFamily="34" charset="0"/>
                </a:rPr>
                <a:t>   Honest</a:t>
              </a:r>
            </a:p>
          </p:txBody>
        </p:sp>
        <p:sp>
          <p:nvSpPr>
            <p:cNvPr id="32" name="Freeform 31"/>
            <p:cNvSpPr/>
            <p:nvPr/>
          </p:nvSpPr>
          <p:spPr>
            <a:xfrm rot="14124923" flipH="1">
              <a:off x="1260476" y="2924175"/>
              <a:ext cx="182562" cy="566737"/>
            </a:xfrm>
            <a:custGeom>
              <a:avLst/>
              <a:gdLst>
                <a:gd name="connsiteX0" fmla="*/ 0 w 198304"/>
                <a:gd name="connsiteY0" fmla="*/ 0 h 567368"/>
                <a:gd name="connsiteX1" fmla="*/ 44068 w 198304"/>
                <a:gd name="connsiteY1" fmla="*/ 286438 h 567368"/>
                <a:gd name="connsiteX2" fmla="*/ 198304 w 198304"/>
                <a:gd name="connsiteY2" fmla="*/ 567368 h 5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304" h="567368">
                  <a:moveTo>
                    <a:pt x="0" y="0"/>
                  </a:moveTo>
                  <a:cubicBezTo>
                    <a:pt x="5508" y="95938"/>
                    <a:pt x="11017" y="191877"/>
                    <a:pt x="44068" y="286438"/>
                  </a:cubicBezTo>
                  <a:cubicBezTo>
                    <a:pt x="77119" y="380999"/>
                    <a:pt x="137711" y="474183"/>
                    <a:pt x="198304" y="567368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9470" name="TextBox 9"/>
          <p:cNvSpPr txBox="1">
            <a:spLocks noChangeArrowheads="1"/>
          </p:cNvSpPr>
          <p:nvPr/>
        </p:nvSpPr>
        <p:spPr bwMode="auto">
          <a:xfrm>
            <a:off x="1447800" y="2286000"/>
            <a:ext cx="2606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“fairness” introduces “false balance”</a:t>
            </a:r>
          </a:p>
        </p:txBody>
      </p:sp>
      <p:pic>
        <p:nvPicPr>
          <p:cNvPr id="92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17788"/>
            <a:ext cx="4572000" cy="424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2209800" y="1779588"/>
            <a:ext cx="2209800" cy="1295400"/>
            <a:chOff x="2209800" y="1779588"/>
            <a:chExt cx="2209800" cy="1295400"/>
          </a:xfrm>
        </p:grpSpPr>
        <p:sp>
          <p:nvSpPr>
            <p:cNvPr id="37" name="Freeform 36"/>
            <p:cNvSpPr/>
            <p:nvPr/>
          </p:nvSpPr>
          <p:spPr bwMode="auto">
            <a:xfrm>
              <a:off x="2209800" y="1779588"/>
              <a:ext cx="2209800" cy="1295400"/>
            </a:xfrm>
            <a:custGeom>
              <a:avLst/>
              <a:gdLst>
                <a:gd name="connsiteX0" fmla="*/ 0 w 2060154"/>
                <a:gd name="connsiteY0" fmla="*/ 1806766 h 1806766"/>
                <a:gd name="connsiteX1" fmla="*/ 683045 w 2060154"/>
                <a:gd name="connsiteY1" fmla="*/ 1658039 h 1806766"/>
                <a:gd name="connsiteX2" fmla="*/ 1553378 w 2060154"/>
                <a:gd name="connsiteY2" fmla="*/ 1184313 h 1806766"/>
                <a:gd name="connsiteX3" fmla="*/ 2060154 w 2060154"/>
                <a:gd name="connsiteY3" fmla="*/ 0 h 1806766"/>
                <a:gd name="connsiteX0" fmla="*/ 0 w 2060154"/>
                <a:gd name="connsiteY0" fmla="*/ 1806766 h 1806766"/>
                <a:gd name="connsiteX1" fmla="*/ 683045 w 2060154"/>
                <a:gd name="connsiteY1" fmla="*/ 1658039 h 1806766"/>
                <a:gd name="connsiteX2" fmla="*/ 1633915 w 2060154"/>
                <a:gd name="connsiteY2" fmla="*/ 1275364 h 1806766"/>
                <a:gd name="connsiteX3" fmla="*/ 2060154 w 2060154"/>
                <a:gd name="connsiteY3" fmla="*/ 0 h 1806766"/>
                <a:gd name="connsiteX0" fmla="*/ 0 w 2060154"/>
                <a:gd name="connsiteY0" fmla="*/ 1806766 h 1806766"/>
                <a:gd name="connsiteX1" fmla="*/ 710398 w 2060154"/>
                <a:gd name="connsiteY1" fmla="*/ 1700486 h 1806766"/>
                <a:gd name="connsiteX2" fmla="*/ 1633915 w 2060154"/>
                <a:gd name="connsiteY2" fmla="*/ 1275364 h 1806766"/>
                <a:gd name="connsiteX3" fmla="*/ 2060154 w 2060154"/>
                <a:gd name="connsiteY3" fmla="*/ 0 h 180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0154" h="1806766">
                  <a:moveTo>
                    <a:pt x="0" y="1806766"/>
                  </a:moveTo>
                  <a:cubicBezTo>
                    <a:pt x="212074" y="1784273"/>
                    <a:pt x="438079" y="1789053"/>
                    <a:pt x="710398" y="1700486"/>
                  </a:cubicBezTo>
                  <a:cubicBezTo>
                    <a:pt x="982717" y="1611919"/>
                    <a:pt x="1408956" y="1558778"/>
                    <a:pt x="1633915" y="1275364"/>
                  </a:cubicBezTo>
                  <a:cubicBezTo>
                    <a:pt x="1858874" y="991950"/>
                    <a:pt x="1921525" y="453986"/>
                    <a:pt x="2060154" y="0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475" name="TextBox 40"/>
            <p:cNvSpPr txBox="1">
              <a:spLocks noChangeArrowheads="1"/>
            </p:cNvSpPr>
            <p:nvPr/>
          </p:nvSpPr>
          <p:spPr bwMode="auto">
            <a:xfrm>
              <a:off x="3429000" y="2590801"/>
              <a:ext cx="912813" cy="274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latin typeface="Calibri" pitchFamily="34" charset="0"/>
                </a:rPr>
                <a:t>“Alarmists”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6057900" y="5346700"/>
            <a:ext cx="763588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34200" y="685800"/>
            <a:ext cx="1752600" cy="527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+mn-cs"/>
              </a:rPr>
              <a:t>Reduce</a:t>
            </a:r>
            <a:r>
              <a:rPr lang="en-US" sz="1400" dirty="0">
                <a:latin typeface="Calibri" pitchFamily="34" charset="0"/>
                <a:cs typeface="+mn-cs"/>
              </a:rPr>
              <a:t> public acceptance</a:t>
            </a:r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1905000" y="944563"/>
            <a:ext cx="5029200" cy="4762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3733800" y="685800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Public understanding</a:t>
            </a:r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1066800" y="685800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Scientific knowledge</a:t>
            </a:r>
          </a:p>
        </p:txBody>
      </p:sp>
      <p:sp>
        <p:nvSpPr>
          <p:cNvPr id="20486" name="TextBox 8"/>
          <p:cNvSpPr txBox="1">
            <a:spLocks noChangeArrowheads="1"/>
          </p:cNvSpPr>
          <p:nvPr/>
        </p:nvSpPr>
        <p:spPr bwMode="auto">
          <a:xfrm>
            <a:off x="1219200" y="1676400"/>
            <a:ext cx="5984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Media</a:t>
            </a:r>
          </a:p>
        </p:txBody>
      </p:sp>
      <p:sp>
        <p:nvSpPr>
          <p:cNvPr id="20487" name="TextBox 9"/>
          <p:cNvSpPr txBox="1">
            <a:spLocks noChangeArrowheads="1"/>
          </p:cNvSpPr>
          <p:nvPr/>
        </p:nvSpPr>
        <p:spPr bwMode="auto">
          <a:xfrm>
            <a:off x="1676400" y="2286000"/>
            <a:ext cx="2606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“fairness” introduces “false balance”</a:t>
            </a:r>
          </a:p>
        </p:txBody>
      </p:sp>
      <p:sp>
        <p:nvSpPr>
          <p:cNvPr id="20488" name="TextBox 21"/>
          <p:cNvSpPr txBox="1">
            <a:spLocks noChangeArrowheads="1"/>
          </p:cNvSpPr>
          <p:nvPr/>
        </p:nvSpPr>
        <p:spPr bwMode="auto">
          <a:xfrm>
            <a:off x="3962400" y="1524000"/>
            <a:ext cx="955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Uncertainty</a:t>
            </a:r>
          </a:p>
        </p:txBody>
      </p:sp>
      <p:sp>
        <p:nvSpPr>
          <p:cNvPr id="23" name="Freeform 22"/>
          <p:cNvSpPr/>
          <p:nvPr/>
        </p:nvSpPr>
        <p:spPr>
          <a:xfrm>
            <a:off x="1309688" y="1139825"/>
            <a:ext cx="198437" cy="568325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Freeform 23"/>
          <p:cNvSpPr/>
          <p:nvPr/>
        </p:nvSpPr>
        <p:spPr>
          <a:xfrm rot="19844598">
            <a:off x="1801813" y="1841500"/>
            <a:ext cx="198437" cy="566738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Freeform 25"/>
          <p:cNvSpPr/>
          <p:nvPr/>
        </p:nvSpPr>
        <p:spPr>
          <a:xfrm rot="14271314">
            <a:off x="4103688" y="1709737"/>
            <a:ext cx="266700" cy="663575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Freeform 26"/>
          <p:cNvSpPr/>
          <p:nvPr/>
        </p:nvSpPr>
        <p:spPr>
          <a:xfrm rot="12440808">
            <a:off x="4359275" y="1116013"/>
            <a:ext cx="228600" cy="457200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93" name="TextBox 24"/>
          <p:cNvSpPr txBox="1">
            <a:spLocks noChangeArrowheads="1"/>
          </p:cNvSpPr>
          <p:nvPr/>
        </p:nvSpPr>
        <p:spPr bwMode="auto">
          <a:xfrm>
            <a:off x="739775" y="3276600"/>
            <a:ext cx="5984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Errors</a:t>
            </a:r>
          </a:p>
        </p:txBody>
      </p:sp>
      <p:sp>
        <p:nvSpPr>
          <p:cNvPr id="29" name="Freeform 28"/>
          <p:cNvSpPr/>
          <p:nvPr/>
        </p:nvSpPr>
        <p:spPr>
          <a:xfrm rot="1303519">
            <a:off x="909638" y="1165225"/>
            <a:ext cx="533400" cy="2136775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95" name="TextBox 29"/>
          <p:cNvSpPr txBox="1">
            <a:spLocks noChangeArrowheads="1"/>
          </p:cNvSpPr>
          <p:nvPr/>
        </p:nvSpPr>
        <p:spPr bwMode="auto">
          <a:xfrm>
            <a:off x="1443038" y="2971800"/>
            <a:ext cx="793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   Honest</a:t>
            </a:r>
          </a:p>
        </p:txBody>
      </p:sp>
      <p:sp>
        <p:nvSpPr>
          <p:cNvPr id="32" name="Freeform 31"/>
          <p:cNvSpPr/>
          <p:nvPr/>
        </p:nvSpPr>
        <p:spPr>
          <a:xfrm rot="14124923" flipH="1">
            <a:off x="1260476" y="2924175"/>
            <a:ext cx="182562" cy="566737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028700" y="3538538"/>
            <a:ext cx="1120775" cy="347662"/>
            <a:chOff x="1028700" y="3538538"/>
            <a:chExt cx="1121497" cy="348436"/>
          </a:xfrm>
        </p:grpSpPr>
        <p:sp>
          <p:nvSpPr>
            <p:cNvPr id="20507" name="TextBox 30"/>
            <p:cNvSpPr txBox="1">
              <a:spLocks noChangeArrowheads="1"/>
            </p:cNvSpPr>
            <p:nvPr/>
          </p:nvSpPr>
          <p:spPr bwMode="auto">
            <a:xfrm>
              <a:off x="1524000" y="3609975"/>
              <a:ext cx="62619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latin typeface="Calibri" pitchFamily="34" charset="0"/>
                </a:rPr>
                <a:t>“False”</a:t>
              </a:r>
            </a:p>
          </p:txBody>
        </p:sp>
        <p:sp>
          <p:nvSpPr>
            <p:cNvPr id="33" name="Freeform 32"/>
            <p:cNvSpPr/>
            <p:nvPr/>
          </p:nvSpPr>
          <p:spPr>
            <a:xfrm rot="5574454" flipH="1">
              <a:off x="1221562" y="3345676"/>
              <a:ext cx="181378" cy="567103"/>
            </a:xfrm>
            <a:custGeom>
              <a:avLst/>
              <a:gdLst>
                <a:gd name="connsiteX0" fmla="*/ 0 w 198304"/>
                <a:gd name="connsiteY0" fmla="*/ 0 h 567368"/>
                <a:gd name="connsiteX1" fmla="*/ 44068 w 198304"/>
                <a:gd name="connsiteY1" fmla="*/ 286438 h 567368"/>
                <a:gd name="connsiteX2" fmla="*/ 198304 w 198304"/>
                <a:gd name="connsiteY2" fmla="*/ 567368 h 5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304" h="567368">
                  <a:moveTo>
                    <a:pt x="0" y="0"/>
                  </a:moveTo>
                  <a:cubicBezTo>
                    <a:pt x="5508" y="95938"/>
                    <a:pt x="11017" y="191877"/>
                    <a:pt x="44068" y="286438"/>
                  </a:cubicBezTo>
                  <a:cubicBezTo>
                    <a:pt x="77119" y="380999"/>
                    <a:pt x="137711" y="474183"/>
                    <a:pt x="198304" y="567368"/>
                  </a:cubicBezTo>
                </a:path>
              </a:pathLst>
            </a:cu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4" name="Freeform 33"/>
          <p:cNvSpPr/>
          <p:nvPr/>
        </p:nvSpPr>
        <p:spPr>
          <a:xfrm>
            <a:off x="2209800" y="1828800"/>
            <a:ext cx="2209800" cy="1295400"/>
          </a:xfrm>
          <a:custGeom>
            <a:avLst/>
            <a:gdLst>
              <a:gd name="connsiteX0" fmla="*/ 0 w 2060154"/>
              <a:gd name="connsiteY0" fmla="*/ 1806766 h 1806766"/>
              <a:gd name="connsiteX1" fmla="*/ 683045 w 2060154"/>
              <a:gd name="connsiteY1" fmla="*/ 1658039 h 1806766"/>
              <a:gd name="connsiteX2" fmla="*/ 1553378 w 2060154"/>
              <a:gd name="connsiteY2" fmla="*/ 1184313 h 1806766"/>
              <a:gd name="connsiteX3" fmla="*/ 2060154 w 2060154"/>
              <a:gd name="connsiteY3" fmla="*/ 0 h 1806766"/>
              <a:gd name="connsiteX0" fmla="*/ 0 w 2060154"/>
              <a:gd name="connsiteY0" fmla="*/ 1806766 h 1806766"/>
              <a:gd name="connsiteX1" fmla="*/ 683045 w 2060154"/>
              <a:gd name="connsiteY1" fmla="*/ 1658039 h 1806766"/>
              <a:gd name="connsiteX2" fmla="*/ 1633915 w 2060154"/>
              <a:gd name="connsiteY2" fmla="*/ 1275364 h 1806766"/>
              <a:gd name="connsiteX3" fmla="*/ 2060154 w 2060154"/>
              <a:gd name="connsiteY3" fmla="*/ 0 h 1806766"/>
              <a:gd name="connsiteX0" fmla="*/ 0 w 2060154"/>
              <a:gd name="connsiteY0" fmla="*/ 1806766 h 1806766"/>
              <a:gd name="connsiteX1" fmla="*/ 710398 w 2060154"/>
              <a:gd name="connsiteY1" fmla="*/ 1700486 h 1806766"/>
              <a:gd name="connsiteX2" fmla="*/ 1633915 w 2060154"/>
              <a:gd name="connsiteY2" fmla="*/ 1275364 h 1806766"/>
              <a:gd name="connsiteX3" fmla="*/ 2060154 w 2060154"/>
              <a:gd name="connsiteY3" fmla="*/ 0 h 180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0154" h="1806766">
                <a:moveTo>
                  <a:pt x="0" y="1806766"/>
                </a:moveTo>
                <a:cubicBezTo>
                  <a:pt x="212074" y="1784273"/>
                  <a:pt x="438079" y="1789053"/>
                  <a:pt x="710398" y="1700486"/>
                </a:cubicBezTo>
                <a:cubicBezTo>
                  <a:pt x="982717" y="1611919"/>
                  <a:pt x="1408956" y="1558778"/>
                  <a:pt x="1633915" y="1275364"/>
                </a:cubicBezTo>
                <a:cubicBezTo>
                  <a:pt x="1858874" y="991950"/>
                  <a:pt x="1921525" y="453986"/>
                  <a:pt x="2060154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Freeform 35"/>
          <p:cNvSpPr/>
          <p:nvPr/>
        </p:nvSpPr>
        <p:spPr bwMode="auto">
          <a:xfrm>
            <a:off x="2125663" y="1828800"/>
            <a:ext cx="2293937" cy="1905000"/>
          </a:xfrm>
          <a:custGeom>
            <a:avLst/>
            <a:gdLst>
              <a:gd name="connsiteX0" fmla="*/ 0 w 2060154"/>
              <a:gd name="connsiteY0" fmla="*/ 1806766 h 1806766"/>
              <a:gd name="connsiteX1" fmla="*/ 683045 w 2060154"/>
              <a:gd name="connsiteY1" fmla="*/ 1658039 h 1806766"/>
              <a:gd name="connsiteX2" fmla="*/ 1553378 w 2060154"/>
              <a:gd name="connsiteY2" fmla="*/ 1184313 h 1806766"/>
              <a:gd name="connsiteX3" fmla="*/ 2060154 w 2060154"/>
              <a:gd name="connsiteY3" fmla="*/ 0 h 180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0154" h="1806766">
                <a:moveTo>
                  <a:pt x="0" y="1806766"/>
                </a:moveTo>
                <a:cubicBezTo>
                  <a:pt x="212074" y="1784273"/>
                  <a:pt x="424149" y="1761781"/>
                  <a:pt x="683045" y="1658039"/>
                </a:cubicBezTo>
                <a:cubicBezTo>
                  <a:pt x="941941" y="1554297"/>
                  <a:pt x="1323860" y="1460653"/>
                  <a:pt x="1553378" y="1184313"/>
                </a:cubicBezTo>
                <a:cubicBezTo>
                  <a:pt x="1782896" y="907973"/>
                  <a:pt x="1921525" y="453986"/>
                  <a:pt x="2060154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2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75" y="2124075"/>
            <a:ext cx="42672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1" name="TextBox 38"/>
          <p:cNvSpPr txBox="1">
            <a:spLocks noChangeArrowheads="1"/>
          </p:cNvSpPr>
          <p:nvPr/>
        </p:nvSpPr>
        <p:spPr bwMode="auto">
          <a:xfrm>
            <a:off x="3581400" y="2590800"/>
            <a:ext cx="912813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“Alarmists”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03875" y="5229200"/>
            <a:ext cx="1905000" cy="51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03875" y="5994285"/>
            <a:ext cx="1905000" cy="28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160463" y="4289425"/>
            <a:ext cx="3467100" cy="2065338"/>
            <a:chOff x="1159696" y="4554125"/>
            <a:chExt cx="3467100" cy="2064805"/>
          </a:xfrm>
        </p:grpSpPr>
        <p:pic>
          <p:nvPicPr>
            <p:cNvPr id="20505" name="Picture 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9696" y="4656780"/>
              <a:ext cx="3467100" cy="1962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06" name="TextBox 2"/>
            <p:cNvSpPr txBox="1">
              <a:spLocks noChangeArrowheads="1"/>
            </p:cNvSpPr>
            <p:nvPr/>
          </p:nvSpPr>
          <p:spPr bwMode="auto">
            <a:xfrm>
              <a:off x="1286635" y="4554125"/>
              <a:ext cx="199285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i="1"/>
                <a:t>From BBC Online</a:t>
              </a:r>
              <a:endParaRPr lang="en-CA" i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34200" y="685800"/>
            <a:ext cx="1600200" cy="527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+mn-cs"/>
              </a:rPr>
              <a:t>Reduce</a:t>
            </a:r>
            <a:r>
              <a:rPr lang="en-US" sz="1400" dirty="0">
                <a:latin typeface="Calibri" pitchFamily="34" charset="0"/>
                <a:cs typeface="+mn-cs"/>
              </a:rPr>
              <a:t> public acceptance</a:t>
            </a:r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1905000" y="944563"/>
            <a:ext cx="5029200" cy="4762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8" name="TextBox 5"/>
          <p:cNvSpPr txBox="1">
            <a:spLocks noChangeArrowheads="1"/>
          </p:cNvSpPr>
          <p:nvPr/>
        </p:nvSpPr>
        <p:spPr bwMode="auto">
          <a:xfrm>
            <a:off x="3733800" y="685800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Public understanding</a:t>
            </a:r>
          </a:p>
        </p:txBody>
      </p:sp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1066800" y="685800"/>
            <a:ext cx="9144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Scientific knowledge</a:t>
            </a:r>
          </a:p>
        </p:txBody>
      </p:sp>
      <p:sp>
        <p:nvSpPr>
          <p:cNvPr id="21510" name="TextBox 8"/>
          <p:cNvSpPr txBox="1">
            <a:spLocks noChangeArrowheads="1"/>
          </p:cNvSpPr>
          <p:nvPr/>
        </p:nvSpPr>
        <p:spPr bwMode="auto">
          <a:xfrm>
            <a:off x="1219200" y="1676400"/>
            <a:ext cx="5826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Media</a:t>
            </a:r>
          </a:p>
        </p:txBody>
      </p:sp>
      <p:sp>
        <p:nvSpPr>
          <p:cNvPr id="21511" name="TextBox 9"/>
          <p:cNvSpPr txBox="1">
            <a:spLocks noChangeArrowheads="1"/>
          </p:cNvSpPr>
          <p:nvPr/>
        </p:nvSpPr>
        <p:spPr bwMode="auto">
          <a:xfrm>
            <a:off x="1524000" y="2286000"/>
            <a:ext cx="2606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“fairness” introduces “false balance”</a:t>
            </a:r>
          </a:p>
        </p:txBody>
      </p:sp>
      <p:sp>
        <p:nvSpPr>
          <p:cNvPr id="21512" name="TextBox 21"/>
          <p:cNvSpPr txBox="1">
            <a:spLocks noChangeArrowheads="1"/>
          </p:cNvSpPr>
          <p:nvPr/>
        </p:nvSpPr>
        <p:spPr bwMode="auto">
          <a:xfrm>
            <a:off x="3962400" y="1524000"/>
            <a:ext cx="917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Uncertainty</a:t>
            </a:r>
          </a:p>
        </p:txBody>
      </p:sp>
      <p:sp>
        <p:nvSpPr>
          <p:cNvPr id="23" name="Freeform 22"/>
          <p:cNvSpPr/>
          <p:nvPr/>
        </p:nvSpPr>
        <p:spPr>
          <a:xfrm>
            <a:off x="1309688" y="1139825"/>
            <a:ext cx="198437" cy="568325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Freeform 23"/>
          <p:cNvSpPr/>
          <p:nvPr/>
        </p:nvSpPr>
        <p:spPr>
          <a:xfrm rot="19844598">
            <a:off x="1801813" y="1841500"/>
            <a:ext cx="198437" cy="566738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Freeform 25"/>
          <p:cNvSpPr/>
          <p:nvPr/>
        </p:nvSpPr>
        <p:spPr>
          <a:xfrm rot="14271314">
            <a:off x="4103688" y="1709737"/>
            <a:ext cx="266700" cy="663575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Freeform 26"/>
          <p:cNvSpPr/>
          <p:nvPr/>
        </p:nvSpPr>
        <p:spPr>
          <a:xfrm rot="12440808">
            <a:off x="4359275" y="1116013"/>
            <a:ext cx="228600" cy="457200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517" name="TextBox 24"/>
          <p:cNvSpPr txBox="1">
            <a:spLocks noChangeArrowheads="1"/>
          </p:cNvSpPr>
          <p:nvPr/>
        </p:nvSpPr>
        <p:spPr bwMode="auto">
          <a:xfrm>
            <a:off x="739775" y="3276600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Errors</a:t>
            </a:r>
          </a:p>
        </p:txBody>
      </p:sp>
      <p:sp>
        <p:nvSpPr>
          <p:cNvPr id="29" name="Freeform 28"/>
          <p:cNvSpPr/>
          <p:nvPr/>
        </p:nvSpPr>
        <p:spPr>
          <a:xfrm rot="1303519">
            <a:off x="909638" y="1165225"/>
            <a:ext cx="533400" cy="2136775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519" name="TextBox 29"/>
          <p:cNvSpPr txBox="1">
            <a:spLocks noChangeArrowheads="1"/>
          </p:cNvSpPr>
          <p:nvPr/>
        </p:nvSpPr>
        <p:spPr bwMode="auto">
          <a:xfrm>
            <a:off x="1471613" y="2971800"/>
            <a:ext cx="735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latin typeface="Calibri" pitchFamily="34" charset="0"/>
              </a:rPr>
              <a:t>   Honest</a:t>
            </a:r>
          </a:p>
        </p:txBody>
      </p:sp>
      <p:sp>
        <p:nvSpPr>
          <p:cNvPr id="21520" name="TextBox 30"/>
          <p:cNvSpPr txBox="1">
            <a:spLocks noChangeArrowheads="1"/>
          </p:cNvSpPr>
          <p:nvPr/>
        </p:nvSpPr>
        <p:spPr bwMode="auto">
          <a:xfrm>
            <a:off x="1524000" y="3609975"/>
            <a:ext cx="803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“Untruth”</a:t>
            </a:r>
          </a:p>
        </p:txBody>
      </p:sp>
      <p:sp>
        <p:nvSpPr>
          <p:cNvPr id="32" name="Freeform 31"/>
          <p:cNvSpPr/>
          <p:nvPr/>
        </p:nvSpPr>
        <p:spPr>
          <a:xfrm rot="14124923" flipH="1">
            <a:off x="1260476" y="2924175"/>
            <a:ext cx="182562" cy="566737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Freeform 32"/>
          <p:cNvSpPr/>
          <p:nvPr/>
        </p:nvSpPr>
        <p:spPr>
          <a:xfrm rot="5574454" flipH="1">
            <a:off x="1221581" y="3345657"/>
            <a:ext cx="180975" cy="566738"/>
          </a:xfrm>
          <a:custGeom>
            <a:avLst/>
            <a:gdLst>
              <a:gd name="connsiteX0" fmla="*/ 0 w 198304"/>
              <a:gd name="connsiteY0" fmla="*/ 0 h 567368"/>
              <a:gd name="connsiteX1" fmla="*/ 44068 w 198304"/>
              <a:gd name="connsiteY1" fmla="*/ 286438 h 567368"/>
              <a:gd name="connsiteX2" fmla="*/ 198304 w 198304"/>
              <a:gd name="connsiteY2" fmla="*/ 567368 h 5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209800" y="1828800"/>
            <a:ext cx="2209800" cy="1295400"/>
          </a:xfrm>
          <a:custGeom>
            <a:avLst/>
            <a:gdLst>
              <a:gd name="connsiteX0" fmla="*/ 0 w 2060154"/>
              <a:gd name="connsiteY0" fmla="*/ 1806766 h 1806766"/>
              <a:gd name="connsiteX1" fmla="*/ 683045 w 2060154"/>
              <a:gd name="connsiteY1" fmla="*/ 1658039 h 1806766"/>
              <a:gd name="connsiteX2" fmla="*/ 1553378 w 2060154"/>
              <a:gd name="connsiteY2" fmla="*/ 1184313 h 1806766"/>
              <a:gd name="connsiteX3" fmla="*/ 2060154 w 2060154"/>
              <a:gd name="connsiteY3" fmla="*/ 0 h 1806766"/>
              <a:gd name="connsiteX0" fmla="*/ 0 w 2060154"/>
              <a:gd name="connsiteY0" fmla="*/ 1806766 h 1806766"/>
              <a:gd name="connsiteX1" fmla="*/ 683045 w 2060154"/>
              <a:gd name="connsiteY1" fmla="*/ 1658039 h 1806766"/>
              <a:gd name="connsiteX2" fmla="*/ 1633915 w 2060154"/>
              <a:gd name="connsiteY2" fmla="*/ 1275364 h 1806766"/>
              <a:gd name="connsiteX3" fmla="*/ 2060154 w 2060154"/>
              <a:gd name="connsiteY3" fmla="*/ 0 h 1806766"/>
              <a:gd name="connsiteX0" fmla="*/ 0 w 2060154"/>
              <a:gd name="connsiteY0" fmla="*/ 1806766 h 1806766"/>
              <a:gd name="connsiteX1" fmla="*/ 710398 w 2060154"/>
              <a:gd name="connsiteY1" fmla="*/ 1700486 h 1806766"/>
              <a:gd name="connsiteX2" fmla="*/ 1633915 w 2060154"/>
              <a:gd name="connsiteY2" fmla="*/ 1275364 h 1806766"/>
              <a:gd name="connsiteX3" fmla="*/ 2060154 w 2060154"/>
              <a:gd name="connsiteY3" fmla="*/ 0 h 180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0154" h="1806766">
                <a:moveTo>
                  <a:pt x="0" y="1806766"/>
                </a:moveTo>
                <a:cubicBezTo>
                  <a:pt x="212074" y="1784273"/>
                  <a:pt x="438079" y="1789053"/>
                  <a:pt x="710398" y="1700486"/>
                </a:cubicBezTo>
                <a:cubicBezTo>
                  <a:pt x="982717" y="1611919"/>
                  <a:pt x="1408956" y="1558778"/>
                  <a:pt x="1633915" y="1275364"/>
                </a:cubicBezTo>
                <a:cubicBezTo>
                  <a:pt x="1858874" y="991950"/>
                  <a:pt x="1921525" y="453986"/>
                  <a:pt x="2060154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Freeform 35"/>
          <p:cNvSpPr/>
          <p:nvPr/>
        </p:nvSpPr>
        <p:spPr bwMode="auto">
          <a:xfrm>
            <a:off x="2286000" y="1828800"/>
            <a:ext cx="2133600" cy="1905000"/>
          </a:xfrm>
          <a:custGeom>
            <a:avLst/>
            <a:gdLst>
              <a:gd name="connsiteX0" fmla="*/ 0 w 2060154"/>
              <a:gd name="connsiteY0" fmla="*/ 1806766 h 1806766"/>
              <a:gd name="connsiteX1" fmla="*/ 683045 w 2060154"/>
              <a:gd name="connsiteY1" fmla="*/ 1658039 h 1806766"/>
              <a:gd name="connsiteX2" fmla="*/ 1553378 w 2060154"/>
              <a:gd name="connsiteY2" fmla="*/ 1184313 h 1806766"/>
              <a:gd name="connsiteX3" fmla="*/ 2060154 w 2060154"/>
              <a:gd name="connsiteY3" fmla="*/ 0 h 180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0154" h="1806766">
                <a:moveTo>
                  <a:pt x="0" y="1806766"/>
                </a:moveTo>
                <a:cubicBezTo>
                  <a:pt x="212074" y="1784273"/>
                  <a:pt x="424149" y="1761781"/>
                  <a:pt x="683045" y="1658039"/>
                </a:cubicBezTo>
                <a:cubicBezTo>
                  <a:pt x="941941" y="1554297"/>
                  <a:pt x="1323860" y="1460653"/>
                  <a:pt x="1553378" y="1184313"/>
                </a:cubicBezTo>
                <a:cubicBezTo>
                  <a:pt x="1782896" y="907973"/>
                  <a:pt x="1921525" y="453986"/>
                  <a:pt x="2060154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525" name="TextBox 38"/>
          <p:cNvSpPr txBox="1">
            <a:spLocks noChangeArrowheads="1"/>
          </p:cNvSpPr>
          <p:nvPr/>
        </p:nvSpPr>
        <p:spPr bwMode="auto">
          <a:xfrm>
            <a:off x="3505200" y="2590800"/>
            <a:ext cx="877888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pitchFamily="34" charset="0"/>
              </a:rPr>
              <a:t>“Alarmists”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76200" y="1116013"/>
            <a:ext cx="1106488" cy="3841750"/>
            <a:chOff x="76200" y="1115689"/>
            <a:chExt cx="1105823" cy="3841776"/>
          </a:xfrm>
        </p:grpSpPr>
        <p:sp>
          <p:nvSpPr>
            <p:cNvPr id="25" name="Freeform 24"/>
            <p:cNvSpPr/>
            <p:nvPr/>
          </p:nvSpPr>
          <p:spPr>
            <a:xfrm rot="1303519">
              <a:off x="675914" y="1115689"/>
              <a:ext cx="506109" cy="3406798"/>
            </a:xfrm>
            <a:custGeom>
              <a:avLst/>
              <a:gdLst>
                <a:gd name="connsiteX0" fmla="*/ 0 w 198304"/>
                <a:gd name="connsiteY0" fmla="*/ 0 h 567368"/>
                <a:gd name="connsiteX1" fmla="*/ 44068 w 198304"/>
                <a:gd name="connsiteY1" fmla="*/ 286438 h 567368"/>
                <a:gd name="connsiteX2" fmla="*/ 198304 w 198304"/>
                <a:gd name="connsiteY2" fmla="*/ 567368 h 5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304" h="567368">
                  <a:moveTo>
                    <a:pt x="0" y="0"/>
                  </a:moveTo>
                  <a:cubicBezTo>
                    <a:pt x="5508" y="95938"/>
                    <a:pt x="11017" y="191877"/>
                    <a:pt x="44068" y="286438"/>
                  </a:cubicBezTo>
                  <a:cubicBezTo>
                    <a:pt x="77119" y="380999"/>
                    <a:pt x="137711" y="474183"/>
                    <a:pt x="198304" y="567368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537" name="TextBox 24"/>
            <p:cNvSpPr txBox="1">
              <a:spLocks noChangeArrowheads="1"/>
            </p:cNvSpPr>
            <p:nvPr/>
          </p:nvSpPr>
          <p:spPr bwMode="auto">
            <a:xfrm>
              <a:off x="76200" y="4495800"/>
              <a:ext cx="914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Calibri" pitchFamily="34" charset="0"/>
                </a:rPr>
                <a:t>Scientific complexity</a:t>
              </a:r>
            </a:p>
          </p:txBody>
        </p:sp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768350" y="4740275"/>
            <a:ext cx="3135313" cy="1138238"/>
            <a:chOff x="768806" y="4739822"/>
            <a:chExt cx="3134781" cy="1138799"/>
          </a:xfrm>
        </p:grpSpPr>
        <p:sp>
          <p:nvSpPr>
            <p:cNvPr id="30" name="Freeform 29"/>
            <p:cNvSpPr/>
            <p:nvPr/>
          </p:nvSpPr>
          <p:spPr>
            <a:xfrm rot="19844598">
              <a:off x="768806" y="4739822"/>
              <a:ext cx="671399" cy="1138799"/>
            </a:xfrm>
            <a:custGeom>
              <a:avLst/>
              <a:gdLst>
                <a:gd name="connsiteX0" fmla="*/ 0 w 198304"/>
                <a:gd name="connsiteY0" fmla="*/ 0 h 567368"/>
                <a:gd name="connsiteX1" fmla="*/ 44068 w 198304"/>
                <a:gd name="connsiteY1" fmla="*/ 286438 h 567368"/>
                <a:gd name="connsiteX2" fmla="*/ 198304 w 198304"/>
                <a:gd name="connsiteY2" fmla="*/ 567368 h 5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304" h="567368">
                  <a:moveTo>
                    <a:pt x="0" y="0"/>
                  </a:moveTo>
                  <a:cubicBezTo>
                    <a:pt x="5508" y="95938"/>
                    <a:pt x="11017" y="191877"/>
                    <a:pt x="44068" y="286438"/>
                  </a:cubicBezTo>
                  <a:cubicBezTo>
                    <a:pt x="77119" y="380999"/>
                    <a:pt x="137711" y="474183"/>
                    <a:pt x="198304" y="567368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00515" y="5486315"/>
              <a:ext cx="2303072" cy="2763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dirty="0">
                  <a:latin typeface="+mn-lt"/>
                </a:rPr>
                <a:t>Lack of media and public interests</a:t>
              </a:r>
            </a:p>
          </p:txBody>
        </p:sp>
      </p:grpSp>
      <p:sp>
        <p:nvSpPr>
          <p:cNvPr id="35" name="Freeform 34"/>
          <p:cNvSpPr>
            <a:spLocks/>
          </p:cNvSpPr>
          <p:nvPr/>
        </p:nvSpPr>
        <p:spPr bwMode="auto">
          <a:xfrm rot="-9197602">
            <a:off x="3559175" y="1905000"/>
            <a:ext cx="1174750" cy="3503613"/>
          </a:xfrm>
          <a:custGeom>
            <a:avLst/>
            <a:gdLst>
              <a:gd name="T0" fmla="*/ 0 w 198304"/>
              <a:gd name="T1" fmla="*/ 0 h 567368"/>
              <a:gd name="T2" fmla="*/ 53948272 w 198304"/>
              <a:gd name="T3" fmla="*/ 437193909 h 567368"/>
              <a:gd name="T4" fmla="*/ 242764667 w 198304"/>
              <a:gd name="T5" fmla="*/ 865980914 h 5673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8304" h="567368">
                <a:moveTo>
                  <a:pt x="0" y="0"/>
                </a:moveTo>
                <a:cubicBezTo>
                  <a:pt x="5508" y="95938"/>
                  <a:pt x="11017" y="191877"/>
                  <a:pt x="44068" y="286438"/>
                </a:cubicBezTo>
                <a:cubicBezTo>
                  <a:pt x="77119" y="380999"/>
                  <a:pt x="137711" y="474183"/>
                  <a:pt x="198304" y="567368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CA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3238500"/>
            <a:ext cx="4833937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4267200" y="4114800"/>
            <a:ext cx="3810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267200" y="4800600"/>
            <a:ext cx="3810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267200" y="5410200"/>
            <a:ext cx="3810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4324350" y="2581275"/>
            <a:ext cx="4819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i="1"/>
              <a:t>Search in Nature journal using key words:</a:t>
            </a:r>
          </a:p>
          <a:p>
            <a:pPr algn="ctr" eaLnBrk="1" hangingPunct="1"/>
            <a:r>
              <a:rPr lang="en-US" i="1"/>
              <a:t> “Climate change”</a:t>
            </a:r>
            <a:endParaRPr lang="en-CA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39" grpId="0" animBg="1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46970" y="5054171"/>
            <a:ext cx="7650059" cy="1480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0" y="8620"/>
            <a:ext cx="9144000" cy="406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latin typeface="Calibri" pitchFamily="34" charset="0"/>
              </a:rPr>
              <a:t>Public perception on climate change</a:t>
            </a:r>
          </a:p>
        </p:txBody>
      </p:sp>
      <p:grpSp>
        <p:nvGrpSpPr>
          <p:cNvPr id="20491" name="Group 11"/>
          <p:cNvGrpSpPr>
            <a:grpSpLocks/>
          </p:cNvGrpSpPr>
          <p:nvPr/>
        </p:nvGrpSpPr>
        <p:grpSpPr bwMode="auto">
          <a:xfrm>
            <a:off x="3864308" y="368660"/>
            <a:ext cx="3895725" cy="4373563"/>
            <a:chOff x="3024" y="768"/>
            <a:chExt cx="2454" cy="2755"/>
          </a:xfrm>
        </p:grpSpPr>
        <p:pic>
          <p:nvPicPr>
            <p:cNvPr id="2253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104"/>
              <a:ext cx="2454" cy="2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6" name="Rectangle 4"/>
            <p:cNvSpPr>
              <a:spLocks noChangeArrowheads="1"/>
            </p:cNvSpPr>
            <p:nvPr/>
          </p:nvSpPr>
          <p:spPr bwMode="auto">
            <a:xfrm>
              <a:off x="3696" y="3120"/>
              <a:ext cx="134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200"/>
                <a:t>George Mason University’s Center for Climate Change Communication (2009)</a:t>
              </a:r>
            </a:p>
          </p:txBody>
        </p:sp>
        <p:sp>
          <p:nvSpPr>
            <p:cNvPr id="22537" name="Text Box 7"/>
            <p:cNvSpPr txBox="1">
              <a:spLocks noChangeArrowheads="1"/>
            </p:cNvSpPr>
            <p:nvPr/>
          </p:nvSpPr>
          <p:spPr bwMode="auto">
            <a:xfrm>
              <a:off x="3840" y="768"/>
              <a:ext cx="10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US population</a:t>
              </a:r>
            </a:p>
          </p:txBody>
        </p:sp>
      </p:grp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1691732" y="5099120"/>
            <a:ext cx="1935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Low relevance</a:t>
            </a:r>
          </a:p>
        </p:txBody>
      </p:sp>
      <p:pic>
        <p:nvPicPr>
          <p:cNvPr id="2254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655" y="886724"/>
            <a:ext cx="4634095" cy="3131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807100" y="5822435"/>
            <a:ext cx="283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Increasing skepticism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46970" y="4746394"/>
            <a:ext cx="7650059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chemeClr val="bg1"/>
                </a:solidFill>
              </a:rPr>
              <a:t>The tragedy of reduce public attention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26895" y="5309807"/>
            <a:ext cx="4770675" cy="723315"/>
            <a:chOff x="3626895" y="5534832"/>
            <a:chExt cx="4770675" cy="723315"/>
          </a:xfrm>
        </p:grpSpPr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4752020" y="5729190"/>
              <a:ext cx="364555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20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Reduced interest for actions</a:t>
              </a:r>
            </a:p>
          </p:txBody>
        </p:sp>
        <p:cxnSp>
          <p:nvCxnSpPr>
            <p:cNvPr id="4" name="Curved Connector 3"/>
            <p:cNvCxnSpPr>
              <a:stCxn id="20489" idx="3"/>
              <a:endCxn id="16" idx="1"/>
            </p:cNvCxnSpPr>
            <p:nvPr/>
          </p:nvCxnSpPr>
          <p:spPr>
            <a:xfrm>
              <a:off x="3626895" y="5534832"/>
              <a:ext cx="1125125" cy="394413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5" idx="3"/>
              <a:endCxn id="16" idx="1"/>
            </p:cNvCxnSpPr>
            <p:nvPr/>
          </p:nvCxnSpPr>
          <p:spPr>
            <a:xfrm flipV="1">
              <a:off x="3645550" y="5929245"/>
              <a:ext cx="1106470" cy="32890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9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Ignorance at public level, capitalized by political purposes?...</a:t>
            </a:r>
            <a:endParaRPr lang="en-CA" dirty="0"/>
          </a:p>
        </p:txBody>
      </p:sp>
      <p:pic>
        <p:nvPicPr>
          <p:cNvPr id="8" name="Mitt Romney, Climate Change Flip-Flopper - YouTub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6625" y="593685"/>
            <a:ext cx="6535143" cy="3738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83EBD5-4700-4240-8FC6-9DAD311B4A1E}"/>
              </a:ext>
            </a:extLst>
          </p:cNvPr>
          <p:cNvSpPr txBox="1"/>
          <p:nvPr/>
        </p:nvSpPr>
        <p:spPr>
          <a:xfrm>
            <a:off x="757237" y="4719638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the change in opinion?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EB273-DC85-495B-912D-9A5260C11658}"/>
              </a:ext>
            </a:extLst>
          </p:cNvPr>
          <p:cNvSpPr txBox="1"/>
          <p:nvPr/>
        </p:nvSpPr>
        <p:spPr>
          <a:xfrm>
            <a:off x="3743325" y="4691063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there will be no political harm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81B3E-106A-4598-82B1-FC9A371D9FC1}"/>
              </a:ext>
            </a:extLst>
          </p:cNvPr>
          <p:cNvSpPr txBox="1"/>
          <p:nvPr/>
        </p:nvSpPr>
        <p:spPr>
          <a:xfrm>
            <a:off x="3752850" y="50720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Funding benefits</a:t>
            </a:r>
          </a:p>
        </p:txBody>
      </p:sp>
    </p:spTree>
    <p:extLst>
      <p:ext uri="{BB962C8B-B14F-4D97-AF65-F5344CB8AC3E}">
        <p14:creationId xmlns:p14="http://schemas.microsoft.com/office/powerpoint/2010/main" val="261916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7" grpId="0" animBg="1"/>
      <p:bldP spid="2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DC4B14-EF70-4768-9BE1-F9D99341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3158970"/>
            <a:ext cx="3690410" cy="29782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03FC1A-F6E0-4C93-B904-C5CCC3F6C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633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0B5F2-C693-4E39-8314-EF98B6ACEC4C}"/>
              </a:ext>
            </a:extLst>
          </p:cNvPr>
          <p:cNvSpPr txBox="1"/>
          <p:nvPr/>
        </p:nvSpPr>
        <p:spPr>
          <a:xfrm>
            <a:off x="2051720" y="3519010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~2.4ppm/</a:t>
            </a:r>
            <a:r>
              <a:rPr lang="en-US" sz="1600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yr</a:t>
            </a:r>
            <a:r>
              <a:rPr lang="en-US" sz="1600" b="1" dirty="0">
                <a:solidFill>
                  <a:srgbClr val="FF0000"/>
                </a:solidFill>
                <a:latin typeface="Arial Black" panose="020B0A04020102020204" pitchFamily="34" charset="0"/>
                <a:sym typeface="Symbol" panose="05050102010706020507" pitchFamily="18" charset="2"/>
              </a:rPr>
              <a:t></a:t>
            </a:r>
            <a:endParaRPr lang="en-US" sz="1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324D40-48B8-45AD-888A-718690006A48}"/>
              </a:ext>
            </a:extLst>
          </p:cNvPr>
          <p:cNvSpPr/>
          <p:nvPr/>
        </p:nvSpPr>
        <p:spPr>
          <a:xfrm>
            <a:off x="566555" y="53625"/>
            <a:ext cx="7965885" cy="45005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Are solutions working?: the ultimate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C0F05-B019-4084-A754-7A5D5360F44B}"/>
              </a:ext>
            </a:extLst>
          </p:cNvPr>
          <p:cNvSpPr txBox="1"/>
          <p:nvPr/>
        </p:nvSpPr>
        <p:spPr>
          <a:xfrm>
            <a:off x="746575" y="5544235"/>
            <a:ext cx="1752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 Black" panose="020B0A04020102020204" pitchFamily="34" charset="0"/>
                <a:sym typeface="Symbol" panose="05050102010706020507" pitchFamily="18" charset="2"/>
              </a:rPr>
              <a:t></a:t>
            </a:r>
            <a:r>
              <a:rPr lang="en-US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~0.82ppm/</a:t>
            </a:r>
            <a:r>
              <a:rPr lang="en-US" sz="1600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yr</a:t>
            </a:r>
            <a:endParaRPr lang="en-US" sz="1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1AA185-8287-48F9-9B50-80113AF10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980" y="3383995"/>
            <a:ext cx="4341254" cy="2618064"/>
          </a:xfrm>
          <a:prstGeom prst="rect">
            <a:avLst/>
          </a:prstGeom>
        </p:spPr>
      </p:pic>
      <p:sp>
        <p:nvSpPr>
          <p:cNvPr id="15" name="Explosion: 14 Points 14">
            <a:extLst>
              <a:ext uri="{FF2B5EF4-FFF2-40B4-BE49-F238E27FC236}">
                <a16:creationId xmlns:a16="http://schemas.microsoft.com/office/drawing/2014/main" id="{6693A07B-9796-4850-9540-AE2E564897A9}"/>
              </a:ext>
            </a:extLst>
          </p:cNvPr>
          <p:cNvSpPr/>
          <p:nvPr/>
        </p:nvSpPr>
        <p:spPr>
          <a:xfrm>
            <a:off x="284858" y="3668313"/>
            <a:ext cx="3915435" cy="1935215"/>
          </a:xfrm>
          <a:prstGeom prst="irregularSeal2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CO2 keeps going up</a:t>
            </a:r>
            <a:endParaRPr lang="en-US" dirty="0"/>
          </a:p>
        </p:txBody>
      </p:sp>
      <p:sp>
        <p:nvSpPr>
          <p:cNvPr id="16" name="Explosion: 14 Points 15">
            <a:extLst>
              <a:ext uri="{FF2B5EF4-FFF2-40B4-BE49-F238E27FC236}">
                <a16:creationId xmlns:a16="http://schemas.microsoft.com/office/drawing/2014/main" id="{13E241A8-8B5D-486F-912F-14CE7C2E6A30}"/>
              </a:ext>
            </a:extLst>
          </p:cNvPr>
          <p:cNvSpPr/>
          <p:nvPr/>
        </p:nvSpPr>
        <p:spPr>
          <a:xfrm>
            <a:off x="4752020" y="3609020"/>
            <a:ext cx="4185465" cy="1935215"/>
          </a:xfrm>
          <a:prstGeom prst="irregularSeal2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 planet keep getting hotter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2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57200"/>
            <a:ext cx="9144000" cy="346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Calibri" pitchFamily="34" charset="0"/>
                <a:cs typeface="+mn-cs"/>
              </a:rPr>
              <a:t>…in summary…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09800" y="1981200"/>
            <a:ext cx="421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Solutions to climate change are diverse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00200" y="4114800"/>
            <a:ext cx="594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Human acceptance of the issue poses the major challenge to the implementation of such strategies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200400" y="2667000"/>
            <a:ext cx="22923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8000" b="1">
                <a:solidFill>
                  <a:srgbClr val="FF0000"/>
                </a:solidFill>
              </a:rPr>
              <a:t>BUT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6EB6CF-CB3D-412E-BEEA-945B084C1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95" y="2033845"/>
            <a:ext cx="1620180" cy="414908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46D037-4DB1-4A6E-A15A-B03B123BB0BA}"/>
              </a:ext>
            </a:extLst>
          </p:cNvPr>
          <p:cNvSpPr/>
          <p:nvPr/>
        </p:nvSpPr>
        <p:spPr>
          <a:xfrm>
            <a:off x="1016605" y="143635"/>
            <a:ext cx="6975775" cy="63007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2400" b="1" dirty="0"/>
              <a:t>Solutions to climate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C64D-ECAA-4148-BBE3-5133FBFA6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40" y="2483895"/>
            <a:ext cx="891280" cy="943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04092-7B90-4E3C-974F-B8E7659D3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45" y="3564015"/>
            <a:ext cx="978987" cy="855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B2057-6119-464E-A5A6-CAF711FF1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4959170"/>
            <a:ext cx="2160240" cy="545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3AF1C-6C44-4292-96A0-808AB7B7C7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193" y="2528901"/>
            <a:ext cx="1140656" cy="1253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C20499-038F-4A4C-933F-FAC24AD367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3058" y="3969061"/>
            <a:ext cx="1432490" cy="10062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DEDF14-D6B7-4E31-A096-AA26DD6D9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295" y="5184195"/>
            <a:ext cx="1727533" cy="112512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A67C53-8217-4DE1-AFD8-156D649AACA5}"/>
              </a:ext>
            </a:extLst>
          </p:cNvPr>
          <p:cNvSpPr/>
          <p:nvPr/>
        </p:nvSpPr>
        <p:spPr>
          <a:xfrm>
            <a:off x="-828600" y="1718810"/>
            <a:ext cx="2610290" cy="63007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eaLnBrk="1" hangingPunct="1"/>
            <a:r>
              <a:rPr lang="en-US" sz="2400" b="1" dirty="0">
                <a:solidFill>
                  <a:schemeClr val="tx1"/>
                </a:solidFill>
              </a:rPr>
              <a:t>Mitigation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D21A8A8-FCBF-4885-A6E5-73FDBA709D4F}"/>
              </a:ext>
            </a:extLst>
          </p:cNvPr>
          <p:cNvSpPr/>
          <p:nvPr/>
        </p:nvSpPr>
        <p:spPr>
          <a:xfrm>
            <a:off x="7317305" y="1718810"/>
            <a:ext cx="2610290" cy="63007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2400" b="1" dirty="0">
                <a:solidFill>
                  <a:schemeClr val="tx1"/>
                </a:solidFill>
              </a:rPr>
              <a:t>Adaptation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7DCB25B5-118C-4644-998F-78BD034B1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1038480"/>
            <a:ext cx="6946132" cy="324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 dirty="0">
                <a:solidFill>
                  <a:schemeClr val="bg1"/>
                </a:solidFill>
              </a:rPr>
              <a:t>Mitigation</a:t>
            </a:r>
            <a:r>
              <a:rPr lang="en-US" sz="1400" dirty="0"/>
              <a:t> attempt to the causes of climate change, </a:t>
            </a:r>
            <a:r>
              <a:rPr lang="en-US" sz="1400" b="1" dirty="0">
                <a:solidFill>
                  <a:schemeClr val="bg1"/>
                </a:solidFill>
              </a:rPr>
              <a:t>adaptation</a:t>
            </a:r>
            <a:r>
              <a:rPr lang="en-US" sz="1400" dirty="0"/>
              <a:t> addresses its impacts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74163" cy="600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81000"/>
            <a:ext cx="9144000" cy="346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Calibri" pitchFamily="34" charset="0"/>
                <a:cs typeface="+mn-cs"/>
              </a:rPr>
              <a:t>Adaptation solutions to warming proposed by the IPCC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457200"/>
            <a:ext cx="91503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76200"/>
            <a:ext cx="9144000" cy="346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Calibri" pitchFamily="34" charset="0"/>
                <a:cs typeface="+mn-cs"/>
              </a:rPr>
              <a:t>Mitigation solutions to warming proposed by the IPCC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83526-A5CF-4225-A010-4BD4ECD9201C}"/>
              </a:ext>
            </a:extLst>
          </p:cNvPr>
          <p:cNvSpPr/>
          <p:nvPr/>
        </p:nvSpPr>
        <p:spPr>
          <a:xfrm>
            <a:off x="1257703" y="468079"/>
            <a:ext cx="2610290" cy="63007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2400" b="1" dirty="0">
                <a:solidFill>
                  <a:schemeClr val="tx1"/>
                </a:solidFill>
              </a:rPr>
              <a:t>Mitigation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D2BF9A-C6DB-4179-B92A-CDDBD01B77C2}"/>
              </a:ext>
            </a:extLst>
          </p:cNvPr>
          <p:cNvSpPr/>
          <p:nvPr/>
        </p:nvSpPr>
        <p:spPr>
          <a:xfrm>
            <a:off x="4779057" y="515376"/>
            <a:ext cx="2610290" cy="63007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2400" b="1" dirty="0">
                <a:solidFill>
                  <a:schemeClr val="tx1"/>
                </a:solidFill>
              </a:rPr>
              <a:t>Adaptation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D3BB2-B003-41FB-83BB-742327E3F067}"/>
              </a:ext>
            </a:extLst>
          </p:cNvPr>
          <p:cNvSpPr txBox="1"/>
          <p:nvPr/>
        </p:nvSpPr>
        <p:spPr>
          <a:xfrm>
            <a:off x="3962401" y="44669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0DD73-6AAA-4B18-9731-40F8FF6A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7" y="1789434"/>
            <a:ext cx="1150883" cy="1357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6BCA-8BF7-44E4-947A-8C7A8B09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49" y="1773970"/>
            <a:ext cx="1500117" cy="137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76CCD-4688-4897-A643-96105EBC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979" y="1211844"/>
            <a:ext cx="959766" cy="10478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D81C033-9437-43CD-94DD-FC5C29E94D3B}"/>
              </a:ext>
            </a:extLst>
          </p:cNvPr>
          <p:cNvGrpSpPr/>
          <p:nvPr/>
        </p:nvGrpSpPr>
        <p:grpSpPr>
          <a:xfrm>
            <a:off x="2112744" y="3888466"/>
            <a:ext cx="3400097" cy="1768568"/>
            <a:chOff x="5108356" y="3040741"/>
            <a:chExt cx="3400097" cy="17685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89D7C7-84B4-4F05-897E-8B958B9CB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8356" y="3040741"/>
              <a:ext cx="3400097" cy="17685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87D341-8D3F-4236-821F-8D8347F56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6" b="93471" l="9809" r="89952">
                          <a14:foregroundMark x1="52392" y1="25945" x2="52392" y2="25945"/>
                          <a14:foregroundMark x1="61722" y1="36770" x2="61722" y2="36770"/>
                          <a14:foregroundMark x1="60766" y1="32474" x2="60766" y2="32474"/>
                          <a14:foregroundMark x1="58852" y1="25773" x2="58852" y2="25773"/>
                          <a14:foregroundMark x1="43062" y1="23368" x2="43062" y2="23368"/>
                          <a14:foregroundMark x1="48565" y1="18557" x2="48565" y2="18557"/>
                          <a14:foregroundMark x1="44019" y1="16667" x2="44019" y2="16667"/>
                          <a14:foregroundMark x1="44019" y1="16667" x2="44019" y2="16667"/>
                          <a14:foregroundMark x1="25120" y1="93471" x2="25120" y2="934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91335">
              <a:off x="5545226" y="3042035"/>
              <a:ext cx="545687" cy="759783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AEC09-35A8-44DC-92D2-61CEEB65754B}"/>
              </a:ext>
            </a:extLst>
          </p:cNvPr>
          <p:cNvSpPr/>
          <p:nvPr/>
        </p:nvSpPr>
        <p:spPr>
          <a:xfrm>
            <a:off x="2114548" y="3586162"/>
            <a:ext cx="3402000" cy="319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problem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3944A7-EA20-4675-AA93-E231A78BA6C4}"/>
              </a:ext>
            </a:extLst>
          </p:cNvPr>
          <p:cNvGrpSpPr/>
          <p:nvPr/>
        </p:nvGrpSpPr>
        <p:grpSpPr>
          <a:xfrm>
            <a:off x="5512841" y="2376488"/>
            <a:ext cx="2469387" cy="2396262"/>
            <a:chOff x="5512841" y="2376488"/>
            <a:chExt cx="2469387" cy="23962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0CD5F0-CD99-4CFB-B1DE-CC6F880BD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43700" y="2376488"/>
              <a:ext cx="1238528" cy="1300161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8B5ED03-48BF-4465-A360-AC22E6AF85F2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512841" y="3246850"/>
              <a:ext cx="1366119" cy="15259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FF26DF-4936-4443-83ED-9B1BAED7325C}"/>
              </a:ext>
            </a:extLst>
          </p:cNvPr>
          <p:cNvGrpSpPr/>
          <p:nvPr/>
        </p:nvGrpSpPr>
        <p:grpSpPr>
          <a:xfrm>
            <a:off x="5527129" y="4734650"/>
            <a:ext cx="2559596" cy="1470887"/>
            <a:chOff x="5527129" y="4734650"/>
            <a:chExt cx="2559596" cy="14708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D80FE0-95D8-491E-9876-80640C8F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41141" y="4865733"/>
              <a:ext cx="1145584" cy="1339804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8DE1F2F-C0D0-43E6-AC6D-3C7CE72C36E5}"/>
                </a:ext>
              </a:extLst>
            </p:cNvPr>
            <p:cNvCxnSpPr>
              <a:cxnSpLocks/>
            </p:cNvCxnSpPr>
            <p:nvPr/>
          </p:nvCxnSpPr>
          <p:spPr>
            <a:xfrm>
              <a:off x="5527129" y="4734650"/>
              <a:ext cx="1478509" cy="121847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9DF4DB-A3E9-41D0-AB28-571A2FCFF7AB}"/>
              </a:ext>
            </a:extLst>
          </p:cNvPr>
          <p:cNvSpPr/>
          <p:nvPr/>
        </p:nvSpPr>
        <p:spPr>
          <a:xfrm>
            <a:off x="6748462" y="2000250"/>
            <a:ext cx="1345735" cy="28343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400" b="1" dirty="0">
                <a:solidFill>
                  <a:schemeClr val="tx1"/>
                </a:solidFill>
              </a:rPr>
              <a:t>Adaptation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73466A1-E114-4B1F-B08B-9C6CB93BF680}"/>
              </a:ext>
            </a:extLst>
          </p:cNvPr>
          <p:cNvSpPr/>
          <p:nvPr/>
        </p:nvSpPr>
        <p:spPr>
          <a:xfrm>
            <a:off x="6838950" y="4743450"/>
            <a:ext cx="1345735" cy="28343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400" b="1" dirty="0">
                <a:solidFill>
                  <a:schemeClr val="tx1"/>
                </a:solidFill>
              </a:rPr>
              <a:t>Mitigation</a:t>
            </a:r>
          </a:p>
        </p:txBody>
      </p:sp>
    </p:spTree>
    <p:extLst>
      <p:ext uri="{BB962C8B-B14F-4D97-AF65-F5344CB8AC3E}">
        <p14:creationId xmlns:p14="http://schemas.microsoft.com/office/powerpoint/2010/main" val="287675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1676400"/>
            <a:ext cx="9144000" cy="4667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Calibri" pitchFamily="34" charset="0"/>
                <a:cs typeface="+mn-cs"/>
              </a:rPr>
              <a:t>How to encourage carbon emissions controls</a:t>
            </a:r>
          </a:p>
        </p:txBody>
      </p:sp>
      <p:sp>
        <p:nvSpPr>
          <p:cNvPr id="8195" name="TextBox 12"/>
          <p:cNvSpPr txBox="1">
            <a:spLocks noChangeArrowheads="1"/>
          </p:cNvSpPr>
          <p:nvPr/>
        </p:nvSpPr>
        <p:spPr bwMode="auto">
          <a:xfrm>
            <a:off x="990600" y="2438400"/>
            <a:ext cx="7043738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b="1" i="1"/>
              <a:t>Integrating climate policies in broader development policies</a:t>
            </a:r>
          </a:p>
          <a:p>
            <a:pPr eaLnBrk="1" hangingPunct="1">
              <a:buFontTx/>
              <a:buAutoNum type="arabicPeriod"/>
            </a:pPr>
            <a:r>
              <a:rPr lang="en-US" b="1" i="1"/>
              <a:t>Regulations and standards</a:t>
            </a:r>
          </a:p>
          <a:p>
            <a:pPr eaLnBrk="1" hangingPunct="1">
              <a:buFontTx/>
              <a:buAutoNum type="arabicPeriod"/>
            </a:pPr>
            <a:r>
              <a:rPr lang="en-US" b="1" i="1"/>
              <a:t>Taxes and charges</a:t>
            </a:r>
          </a:p>
          <a:p>
            <a:pPr eaLnBrk="1" hangingPunct="1">
              <a:buFontTx/>
              <a:buAutoNum type="arabicPeriod"/>
            </a:pPr>
            <a:r>
              <a:rPr lang="en-US" b="1" i="1"/>
              <a:t>Tradable permits</a:t>
            </a:r>
          </a:p>
          <a:p>
            <a:pPr eaLnBrk="1" hangingPunct="1">
              <a:buFontTx/>
              <a:buAutoNum type="arabicPeriod"/>
            </a:pPr>
            <a:r>
              <a:rPr lang="en-US" b="1" i="1"/>
              <a:t>Financial incentives</a:t>
            </a:r>
          </a:p>
          <a:p>
            <a:pPr eaLnBrk="1" hangingPunct="1">
              <a:buFontTx/>
              <a:buAutoNum type="arabicPeriod"/>
            </a:pPr>
            <a:r>
              <a:rPr lang="en-US" b="1" i="1"/>
              <a:t>Voluntary agreements</a:t>
            </a:r>
          </a:p>
          <a:p>
            <a:pPr eaLnBrk="1" hangingPunct="1">
              <a:buFontTx/>
              <a:buAutoNum type="arabicPeriod"/>
            </a:pPr>
            <a:r>
              <a:rPr lang="en-US" b="1" i="1"/>
              <a:t>Information instruments</a:t>
            </a:r>
          </a:p>
          <a:p>
            <a:pPr eaLnBrk="1" hangingPunct="1">
              <a:buFontTx/>
              <a:buAutoNum type="arabicPeriod"/>
            </a:pPr>
            <a:r>
              <a:rPr lang="en-US" b="1" i="1"/>
              <a:t>Research, development and demonstration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0" y="3276600"/>
            <a:ext cx="3124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886200" y="3211513"/>
            <a:ext cx="2763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Part of the Kyoto protocol</a:t>
            </a:r>
          </a:p>
        </p:txBody>
      </p:sp>
      <p:sp>
        <p:nvSpPr>
          <p:cNvPr id="8198" name="TextBox 8"/>
          <p:cNvSpPr txBox="1">
            <a:spLocks noChangeArrowheads="1"/>
          </p:cNvSpPr>
          <p:nvPr/>
        </p:nvSpPr>
        <p:spPr bwMode="auto">
          <a:xfrm>
            <a:off x="7086600" y="6400800"/>
            <a:ext cx="1963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IPCC 2007 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AEF0F2-7179-4B8E-92F4-83ADA977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0751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AE654E-BF1E-4886-9376-E588D8FAF721}"/>
              </a:ext>
            </a:extLst>
          </p:cNvPr>
          <p:cNvSpPr txBox="1"/>
          <p:nvPr/>
        </p:nvSpPr>
        <p:spPr>
          <a:xfrm>
            <a:off x="3761910" y="5184195"/>
            <a:ext cx="2918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Government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4B0E5-62CD-49F3-A577-4B8D6ED8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75" y="3068960"/>
            <a:ext cx="832536" cy="1000847"/>
          </a:xfrm>
          <a:prstGeom prst="rect">
            <a:avLst/>
          </a:prstGeom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9BD0A3EA-6C57-49D8-94F9-71B0938E1027}"/>
              </a:ext>
            </a:extLst>
          </p:cNvPr>
          <p:cNvSpPr/>
          <p:nvPr/>
        </p:nvSpPr>
        <p:spPr>
          <a:xfrm rot="1997163">
            <a:off x="2800456" y="3184063"/>
            <a:ext cx="855095" cy="360040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9F42B7D-3403-4458-99EE-1AC27D1968DF}"/>
              </a:ext>
            </a:extLst>
          </p:cNvPr>
          <p:cNvSpPr/>
          <p:nvPr/>
        </p:nvSpPr>
        <p:spPr>
          <a:xfrm rot="4350812">
            <a:off x="3549528" y="4480664"/>
            <a:ext cx="1264811" cy="360040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1C17E-250C-4728-ADCE-A37F2430641E}"/>
              </a:ext>
            </a:extLst>
          </p:cNvPr>
          <p:cNvSpPr txBox="1"/>
          <p:nvPr/>
        </p:nvSpPr>
        <p:spPr>
          <a:xfrm>
            <a:off x="1556665" y="53625"/>
            <a:ext cx="5844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Tradeable carbon credits</a:t>
            </a:r>
          </a:p>
        </p:txBody>
      </p:sp>
    </p:spTree>
    <p:extLst>
      <p:ext uri="{BB962C8B-B14F-4D97-AF65-F5344CB8AC3E}">
        <p14:creationId xmlns:p14="http://schemas.microsoft.com/office/powerpoint/2010/main" val="91320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0" y="609600"/>
            <a:ext cx="502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/>
              <a:t>European Union Emission Trading Scheme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52400"/>
            <a:ext cx="9144000" cy="346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Does it work?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33400"/>
            <a:ext cx="3752850" cy="599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953000" y="5867400"/>
            <a:ext cx="3810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81000" y="2286000"/>
            <a:ext cx="426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Allowances were higher than companies actually use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4000" y="2933700"/>
            <a:ext cx="1963738" cy="1166813"/>
            <a:chOff x="1524000" y="2933124"/>
            <a:chExt cx="1964151" cy="1166833"/>
          </a:xfrm>
        </p:grpSpPr>
        <p:sp>
          <p:nvSpPr>
            <p:cNvPr id="11273" name="TextBox 12"/>
            <p:cNvSpPr txBox="1">
              <a:spLocks noChangeArrowheads="1"/>
            </p:cNvSpPr>
            <p:nvPr/>
          </p:nvSpPr>
          <p:spPr bwMode="auto">
            <a:xfrm>
              <a:off x="1524000" y="3733238"/>
              <a:ext cx="1964151" cy="36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/>
                <a:t>No need for trade</a:t>
              </a:r>
            </a:p>
          </p:txBody>
        </p: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 rot="5400000">
              <a:off x="2151265" y="3295080"/>
              <a:ext cx="72550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81000" y="4800600"/>
            <a:ext cx="3962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Despite potential benefits, global international trading markets are  restricted: </a:t>
            </a:r>
          </a:p>
          <a:p>
            <a:pPr eaLnBrk="1" hangingPunct="1"/>
            <a:r>
              <a:rPr lang="en-US" sz="1400">
                <a:hlinkClick r:id="rId4" action="ppaction://hlinkfile" tooltip="European Union Emission Trading Scheme"/>
              </a:rPr>
              <a:t>European Union Emission Trading Scheme</a:t>
            </a:r>
            <a:endParaRPr lang="en-US" sz="1400"/>
          </a:p>
          <a:p>
            <a:pPr eaLnBrk="1" hangingPunct="1"/>
            <a:r>
              <a:rPr lang="en-US" sz="1400">
                <a:hlinkClick r:id="rId5" action="ppaction://hlinkfile" tooltip="Chicago Climate Exchange"/>
              </a:rPr>
              <a:t>Chicago Climate Exchange</a:t>
            </a:r>
            <a:r>
              <a:rPr lang="en-US" sz="1400"/>
              <a:t> (voluntary)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845</Words>
  <Application>Microsoft Office PowerPoint</Application>
  <PresentationFormat>On-screen Show (4:3)</PresentationFormat>
  <Paragraphs>166</Paragraphs>
  <Slides>26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Dalhousie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Camilo Mora</dc:creator>
  <cp:lastModifiedBy>Camilo</cp:lastModifiedBy>
  <cp:revision>97</cp:revision>
  <dcterms:created xsi:type="dcterms:W3CDTF">2010-01-31T20:06:04Z</dcterms:created>
  <dcterms:modified xsi:type="dcterms:W3CDTF">2021-09-18T22:24:21Z</dcterms:modified>
</cp:coreProperties>
</file>